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9"/>
  </p:notesMasterIdLst>
  <p:handoutMasterIdLst>
    <p:handoutMasterId r:id="rId40"/>
  </p:handoutMasterIdLst>
  <p:sldIdLst>
    <p:sldId id="292" r:id="rId5"/>
    <p:sldId id="291" r:id="rId6"/>
    <p:sldId id="294" r:id="rId7"/>
    <p:sldId id="296" r:id="rId8"/>
    <p:sldId id="298" r:id="rId9"/>
    <p:sldId id="299" r:id="rId10"/>
    <p:sldId id="297" r:id="rId11"/>
    <p:sldId id="300" r:id="rId12"/>
    <p:sldId id="295" r:id="rId13"/>
    <p:sldId id="329" r:id="rId14"/>
    <p:sldId id="330" r:id="rId15"/>
    <p:sldId id="331" r:id="rId16"/>
    <p:sldId id="301" r:id="rId17"/>
    <p:sldId id="332" r:id="rId18"/>
    <p:sldId id="303" r:id="rId19"/>
    <p:sldId id="304" r:id="rId20"/>
    <p:sldId id="338" r:id="rId21"/>
    <p:sldId id="308" r:id="rId22"/>
    <p:sldId id="339" r:id="rId23"/>
    <p:sldId id="309" r:id="rId24"/>
    <p:sldId id="307" r:id="rId25"/>
    <p:sldId id="310" r:id="rId26"/>
    <p:sldId id="340" r:id="rId27"/>
    <p:sldId id="314" r:id="rId28"/>
    <p:sldId id="315" r:id="rId29"/>
    <p:sldId id="313" r:id="rId30"/>
    <p:sldId id="341" r:id="rId31"/>
    <p:sldId id="316" r:id="rId32"/>
    <p:sldId id="317" r:id="rId33"/>
    <p:sldId id="342" r:id="rId34"/>
    <p:sldId id="318" r:id="rId35"/>
    <p:sldId id="319" r:id="rId36"/>
    <p:sldId id="322" r:id="rId37"/>
    <p:sldId id="293" r:id="rId3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7D99D9"/>
    <a:srgbClr val="E39844"/>
    <a:srgbClr val="2D4F9B"/>
    <a:srgbClr val="69BFC9"/>
    <a:srgbClr val="E15CBD"/>
    <a:srgbClr val="7D8150"/>
    <a:srgbClr val="1E5082"/>
    <a:srgbClr val="F3E068"/>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79" d="100"/>
          <a:sy n="79" d="100"/>
        </p:scale>
        <p:origin x="152" y="96"/>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13/10/2025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13/10/2025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13/10/2025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13/10/2025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13/10/2025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13/10/2025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13/10/2025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13/10/2025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13/10/2025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13/10/2025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13/10/2025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13/10/2025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13/10/2025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17366" y="3841"/>
            <a:ext cx="127212" cy="6858000"/>
          </a:xfrm>
          <a:prstGeom prst="rect">
            <a:avLst/>
          </a:prstGeom>
          <a:solidFill>
            <a:srgbClr val="7D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13/10/2025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2D4F9B"/>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21381" y="-1345"/>
            <a:ext cx="137546" cy="6858000"/>
          </a:xfrm>
          <a:prstGeom prst="rect">
            <a:avLst/>
          </a:prstGeom>
          <a:solidFill>
            <a:srgbClr val="E39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80EB2236-0522-C432-A463-063CE04EE4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424"/>
          <a:stretch>
            <a:fillRect/>
          </a:stretch>
        </p:blipFill>
        <p:spPr>
          <a:xfrm>
            <a:off x="-164657" y="0"/>
            <a:ext cx="4988029"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13/10/2025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13/10/2025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13/10/2025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13/10/2025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13/10/2025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13/10/2025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13/10/2025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13/10/2025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9.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9.jpe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2">
            <a:extLst>
              <a:ext uri="{FF2B5EF4-FFF2-40B4-BE49-F238E27FC236}">
                <a16:creationId xmlns:a16="http://schemas.microsoft.com/office/drawing/2014/main" id="{8B40E52C-8FFD-FC99-2B79-E3E149C826A5}"/>
              </a:ext>
            </a:extLst>
          </p:cNvPr>
          <p:cNvSpPr>
            <a:spLocks noGrp="1"/>
          </p:cNvSpPr>
          <p:nvPr>
            <p:ph type="ctrTitle"/>
          </p:nvPr>
        </p:nvSpPr>
        <p:spPr>
          <a:xfrm>
            <a:off x="7171173" y="315884"/>
            <a:ext cx="5020827" cy="1712605"/>
          </a:xfrm>
        </p:spPr>
        <p:txBody>
          <a:bodyPr>
            <a:normAutofit/>
          </a:bodyPr>
          <a:lstStyle/>
          <a:p>
            <a:pPr algn="ctr"/>
            <a:r>
              <a:rPr lang="it-IT" sz="3200" dirty="0"/>
              <a:t>Focus sull'importanza di una rete bariatrica nell'urgenza</a:t>
            </a:r>
          </a:p>
        </p:txBody>
      </p:sp>
      <p:sp>
        <p:nvSpPr>
          <p:cNvPr id="9" name="Sottotitolo 3">
            <a:extLst>
              <a:ext uri="{FF2B5EF4-FFF2-40B4-BE49-F238E27FC236}">
                <a16:creationId xmlns:a16="http://schemas.microsoft.com/office/drawing/2014/main" id="{52EC24AC-6693-2835-B0DA-B5FBF49DE8C0}"/>
              </a:ext>
            </a:extLst>
          </p:cNvPr>
          <p:cNvSpPr>
            <a:spLocks noGrp="1"/>
          </p:cNvSpPr>
          <p:nvPr>
            <p:ph type="subTitle" idx="1"/>
          </p:nvPr>
        </p:nvSpPr>
        <p:spPr>
          <a:xfrm>
            <a:off x="5175056" y="4434653"/>
            <a:ext cx="7016943" cy="1712605"/>
          </a:xfrm>
        </p:spPr>
        <p:txBody>
          <a:bodyPr>
            <a:noAutofit/>
          </a:bodyPr>
          <a:lstStyle/>
          <a:p>
            <a:r>
              <a:rPr lang="it-IT" sz="1800" b="1" dirty="0">
                <a:solidFill>
                  <a:schemeClr val="bg2">
                    <a:lumMod val="50000"/>
                  </a:schemeClr>
                </a:solidFill>
              </a:rPr>
              <a:t>AMANDA BELLUZZI</a:t>
            </a:r>
          </a:p>
          <a:p>
            <a:r>
              <a:rPr lang="it-IT" sz="1800" b="1" dirty="0">
                <a:solidFill>
                  <a:schemeClr val="bg2">
                    <a:lumMod val="50000"/>
                  </a:schemeClr>
                </a:solidFill>
              </a:rPr>
              <a:t>UOC Chirurgia Generale, OSPEDALE SANTA MARIA DELLA MISERICORDIA, ROVIGO</a:t>
            </a:r>
            <a:br>
              <a:rPr lang="en-US" sz="1000" b="1" dirty="0">
                <a:solidFill>
                  <a:schemeClr val="bg2">
                    <a:lumMod val="50000"/>
                  </a:schemeClr>
                </a:solidFill>
              </a:rPr>
            </a:br>
            <a:endParaRPr lang="en-US" sz="1000" b="1" dirty="0">
              <a:solidFill>
                <a:schemeClr val="bg2">
                  <a:lumMod val="50000"/>
                </a:schemeClr>
              </a:solidFill>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DFD6F-DB5F-3780-0B38-804396986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168CB-55FA-FA3D-92E1-7D0A14F61C30}"/>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55DDFC2A-791A-3266-BD58-6BA53F0C7AD3}"/>
              </a:ext>
            </a:extLst>
          </p:cNvPr>
          <p:cNvPicPr>
            <a:picLocks noChangeAspect="1"/>
          </p:cNvPicPr>
          <p:nvPr/>
        </p:nvPicPr>
        <p:blipFill>
          <a:blip r:embed="rId2"/>
          <a:stretch>
            <a:fillRect/>
          </a:stretch>
        </p:blipFill>
        <p:spPr>
          <a:xfrm>
            <a:off x="0" y="355205"/>
            <a:ext cx="4283242" cy="1605660"/>
          </a:xfrm>
          <a:prstGeom prst="rect">
            <a:avLst/>
          </a:prstGeom>
        </p:spPr>
      </p:pic>
      <p:sp>
        <p:nvSpPr>
          <p:cNvPr id="4" name="CasellaDiTesto 3">
            <a:extLst>
              <a:ext uri="{FF2B5EF4-FFF2-40B4-BE49-F238E27FC236}">
                <a16:creationId xmlns:a16="http://schemas.microsoft.com/office/drawing/2014/main" id="{4B74A168-0F53-4F00-8A64-5556A5BB887A}"/>
              </a:ext>
            </a:extLst>
          </p:cNvPr>
          <p:cNvSpPr txBox="1"/>
          <p:nvPr/>
        </p:nvSpPr>
        <p:spPr>
          <a:xfrm>
            <a:off x="2348565" y="525744"/>
            <a:ext cx="688501" cy="369332"/>
          </a:xfrm>
          <a:prstGeom prst="rect">
            <a:avLst/>
          </a:prstGeom>
          <a:noFill/>
          <a:ln>
            <a:solidFill>
              <a:srgbClr val="000090"/>
            </a:solidFill>
          </a:ln>
        </p:spPr>
        <p:txBody>
          <a:bodyPr wrap="square" rtlCol="0">
            <a:spAutoFit/>
          </a:bodyPr>
          <a:lstStyle/>
          <a:p>
            <a:r>
              <a:rPr lang="it-IT" b="1" dirty="0">
                <a:solidFill>
                  <a:srgbClr val="000090"/>
                </a:solidFill>
              </a:rPr>
              <a:t>2013</a:t>
            </a:r>
          </a:p>
        </p:txBody>
      </p:sp>
      <p:sp>
        <p:nvSpPr>
          <p:cNvPr id="6" name="CasellaDiTesto 5">
            <a:extLst>
              <a:ext uri="{FF2B5EF4-FFF2-40B4-BE49-F238E27FC236}">
                <a16:creationId xmlns:a16="http://schemas.microsoft.com/office/drawing/2014/main" id="{9BA41057-7F87-36DA-6EE7-198A18819745}"/>
              </a:ext>
            </a:extLst>
          </p:cNvPr>
          <p:cNvSpPr txBox="1"/>
          <p:nvPr/>
        </p:nvSpPr>
        <p:spPr>
          <a:xfrm>
            <a:off x="0" y="6627168"/>
            <a:ext cx="9143198" cy="230832"/>
          </a:xfrm>
          <a:prstGeom prst="rect">
            <a:avLst/>
          </a:prstGeom>
          <a:noFill/>
        </p:spPr>
        <p:txBody>
          <a:bodyPr wrap="square">
            <a:spAutoFit/>
          </a:bodyPr>
          <a:lstStyle/>
          <a:p>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Hussain A, El-Hasani S. Bariatric emergencies: current evidence and strategies of management. </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World J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Emerg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Surg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2013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Dec</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29;8(1):58.</a:t>
            </a:r>
            <a:endParaRPr lang="it-IT" sz="900" dirty="0">
              <a:solidFill>
                <a:schemeClr val="accent1"/>
              </a:solidFill>
            </a:endParaRPr>
          </a:p>
        </p:txBody>
      </p:sp>
      <p:pic>
        <p:nvPicPr>
          <p:cNvPr id="5" name="Immagine 4">
            <a:extLst>
              <a:ext uri="{FF2B5EF4-FFF2-40B4-BE49-F238E27FC236}">
                <a16:creationId xmlns:a16="http://schemas.microsoft.com/office/drawing/2014/main" id="{C02F5969-2806-550E-FED8-3DD711FA782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238" r="1777" b="5453"/>
          <a:stretch>
            <a:fillRect/>
          </a:stretch>
        </p:blipFill>
        <p:spPr>
          <a:xfrm>
            <a:off x="4754880" y="1262348"/>
            <a:ext cx="7209322" cy="4942546"/>
          </a:xfrm>
          <a:prstGeom prst="rect">
            <a:avLst/>
          </a:prstGeom>
        </p:spPr>
      </p:pic>
      <p:sp>
        <p:nvSpPr>
          <p:cNvPr id="10" name="CasellaDiTesto 9">
            <a:extLst>
              <a:ext uri="{FF2B5EF4-FFF2-40B4-BE49-F238E27FC236}">
                <a16:creationId xmlns:a16="http://schemas.microsoft.com/office/drawing/2014/main" id="{1CB294A8-009C-CEF0-174B-332353BBEC5A}"/>
              </a:ext>
            </a:extLst>
          </p:cNvPr>
          <p:cNvSpPr txBox="1"/>
          <p:nvPr/>
        </p:nvSpPr>
        <p:spPr>
          <a:xfrm>
            <a:off x="4649002" y="616017"/>
            <a:ext cx="7209322" cy="646331"/>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rPr>
              <a:t>Acute </a:t>
            </a:r>
            <a:r>
              <a:rPr lang="it-IT" b="1" dirty="0" err="1">
                <a:effectLst>
                  <a:outerShdw blurRad="38100" dist="38100" dir="2700000" algn="tl">
                    <a:srgbClr val="000000">
                      <a:alpha val="43137"/>
                    </a:srgbClr>
                  </a:outerShdw>
                </a:effectLst>
              </a:rPr>
              <a:t>presentations</a:t>
            </a:r>
            <a:r>
              <a:rPr lang="it-IT" b="1" dirty="0">
                <a:effectLst>
                  <a:outerShdw blurRad="38100" dist="38100" dir="2700000" algn="tl">
                    <a:srgbClr val="000000">
                      <a:alpha val="43137"/>
                    </a:srgbClr>
                  </a:outerShdw>
                </a:effectLst>
              </a:rPr>
              <a:t> of MBS surgeries and </a:t>
            </a:r>
            <a:r>
              <a:rPr lang="it-IT" b="1" dirty="0" err="1">
                <a:effectLst>
                  <a:outerShdw blurRad="38100" dist="38100" dir="2700000" algn="tl">
                    <a:srgbClr val="000000">
                      <a:alpha val="43137"/>
                    </a:srgbClr>
                  </a:outerShdw>
                </a:effectLst>
              </a:rPr>
              <a:t>initial</a:t>
            </a:r>
            <a:r>
              <a:rPr lang="it-IT" b="1" dirty="0">
                <a:effectLst>
                  <a:outerShdw blurRad="38100" dist="38100" dir="2700000" algn="tl">
                    <a:srgbClr val="000000">
                      <a:alpha val="43137"/>
                    </a:srgbClr>
                  </a:outerShdw>
                </a:effectLst>
              </a:rPr>
              <a:t> </a:t>
            </a:r>
            <a:r>
              <a:rPr lang="it-IT" b="1" dirty="0" err="1">
                <a:effectLst>
                  <a:outerShdw blurRad="38100" dist="38100" dir="2700000" algn="tl">
                    <a:srgbClr val="000000">
                      <a:alpha val="43137"/>
                    </a:srgbClr>
                  </a:outerShdw>
                </a:effectLst>
              </a:rPr>
              <a:t>accident</a:t>
            </a:r>
            <a:r>
              <a:rPr lang="it-IT" b="1" dirty="0">
                <a:effectLst>
                  <a:outerShdw blurRad="38100" dist="38100" dir="2700000" algn="tl">
                    <a:srgbClr val="000000">
                      <a:alpha val="43137"/>
                    </a:srgbClr>
                  </a:outerShdw>
                </a:effectLst>
              </a:rPr>
              <a:t> &amp; </a:t>
            </a:r>
            <a:r>
              <a:rPr lang="it-IT" b="1" dirty="0" err="1">
                <a:effectLst>
                  <a:outerShdw blurRad="38100" dist="38100" dir="2700000" algn="tl">
                    <a:srgbClr val="000000">
                      <a:alpha val="43137"/>
                    </a:srgbClr>
                  </a:outerShdw>
                </a:effectLst>
              </a:rPr>
              <a:t>emergency</a:t>
            </a:r>
            <a:r>
              <a:rPr lang="it-IT" b="1" dirty="0">
                <a:effectLst>
                  <a:outerShdw blurRad="38100" dist="38100" dir="2700000" algn="tl">
                    <a:srgbClr val="000000">
                      <a:alpha val="43137"/>
                    </a:srgbClr>
                  </a:outerShdw>
                </a:effectLst>
              </a:rPr>
              <a:t> management</a:t>
            </a:r>
          </a:p>
        </p:txBody>
      </p:sp>
    </p:spTree>
    <p:extLst>
      <p:ext uri="{BB962C8B-B14F-4D97-AF65-F5344CB8AC3E}">
        <p14:creationId xmlns:p14="http://schemas.microsoft.com/office/powerpoint/2010/main" val="1913775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02586-9F54-0BA4-605E-01CD92CAE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97E9D-DEA2-FB91-9ACE-B49B21246739}"/>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905ED54E-E354-10AF-1522-93AD655D4C56}"/>
              </a:ext>
            </a:extLst>
          </p:cNvPr>
          <p:cNvPicPr>
            <a:picLocks noChangeAspect="1"/>
          </p:cNvPicPr>
          <p:nvPr/>
        </p:nvPicPr>
        <p:blipFill>
          <a:blip r:embed="rId2"/>
          <a:stretch>
            <a:fillRect/>
          </a:stretch>
        </p:blipFill>
        <p:spPr>
          <a:xfrm>
            <a:off x="0" y="355205"/>
            <a:ext cx="4283242" cy="1605660"/>
          </a:xfrm>
          <a:prstGeom prst="rect">
            <a:avLst/>
          </a:prstGeom>
        </p:spPr>
      </p:pic>
      <p:sp>
        <p:nvSpPr>
          <p:cNvPr id="4" name="CasellaDiTesto 3">
            <a:extLst>
              <a:ext uri="{FF2B5EF4-FFF2-40B4-BE49-F238E27FC236}">
                <a16:creationId xmlns:a16="http://schemas.microsoft.com/office/drawing/2014/main" id="{72D8A5D0-DF89-26EF-C0DD-D04CA6E8A4A6}"/>
              </a:ext>
            </a:extLst>
          </p:cNvPr>
          <p:cNvSpPr txBox="1"/>
          <p:nvPr/>
        </p:nvSpPr>
        <p:spPr>
          <a:xfrm>
            <a:off x="2348565" y="525744"/>
            <a:ext cx="688501" cy="369332"/>
          </a:xfrm>
          <a:prstGeom prst="rect">
            <a:avLst/>
          </a:prstGeom>
          <a:noFill/>
          <a:ln>
            <a:solidFill>
              <a:srgbClr val="000090"/>
            </a:solidFill>
          </a:ln>
        </p:spPr>
        <p:txBody>
          <a:bodyPr wrap="square" rtlCol="0">
            <a:spAutoFit/>
          </a:bodyPr>
          <a:lstStyle/>
          <a:p>
            <a:r>
              <a:rPr lang="it-IT" b="1" dirty="0">
                <a:solidFill>
                  <a:srgbClr val="000090"/>
                </a:solidFill>
              </a:rPr>
              <a:t>2013</a:t>
            </a:r>
          </a:p>
        </p:txBody>
      </p:sp>
      <p:sp>
        <p:nvSpPr>
          <p:cNvPr id="6" name="CasellaDiTesto 5">
            <a:extLst>
              <a:ext uri="{FF2B5EF4-FFF2-40B4-BE49-F238E27FC236}">
                <a16:creationId xmlns:a16="http://schemas.microsoft.com/office/drawing/2014/main" id="{EDF6F2F9-0E81-BDC1-A7EA-F7528E99A424}"/>
              </a:ext>
            </a:extLst>
          </p:cNvPr>
          <p:cNvSpPr txBox="1"/>
          <p:nvPr/>
        </p:nvSpPr>
        <p:spPr>
          <a:xfrm>
            <a:off x="0" y="6627168"/>
            <a:ext cx="9143198" cy="230832"/>
          </a:xfrm>
          <a:prstGeom prst="rect">
            <a:avLst/>
          </a:prstGeom>
          <a:noFill/>
        </p:spPr>
        <p:txBody>
          <a:bodyPr wrap="square">
            <a:spAutoFit/>
          </a:bodyPr>
          <a:lstStyle/>
          <a:p>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Hussain A, El-Hasani S. Bariatric emergencies: current evidence and strategies of management. </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World J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Emerg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Surg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2013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Dec</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29;8(1):58.</a:t>
            </a:r>
            <a:endParaRPr lang="it-IT" sz="900" dirty="0">
              <a:solidFill>
                <a:schemeClr val="accent1"/>
              </a:solidFill>
            </a:endParaRPr>
          </a:p>
        </p:txBody>
      </p:sp>
      <p:sp>
        <p:nvSpPr>
          <p:cNvPr id="10" name="CasellaDiTesto 9">
            <a:extLst>
              <a:ext uri="{FF2B5EF4-FFF2-40B4-BE49-F238E27FC236}">
                <a16:creationId xmlns:a16="http://schemas.microsoft.com/office/drawing/2014/main" id="{CB1EA882-0F72-8547-ED58-7551EEA3B09A}"/>
              </a:ext>
            </a:extLst>
          </p:cNvPr>
          <p:cNvSpPr txBox="1"/>
          <p:nvPr/>
        </p:nvSpPr>
        <p:spPr>
          <a:xfrm>
            <a:off x="4649002" y="616017"/>
            <a:ext cx="7209322" cy="646331"/>
          </a:xfrm>
          <a:prstGeom prst="rect">
            <a:avLst/>
          </a:prstGeom>
          <a:noFill/>
        </p:spPr>
        <p:txBody>
          <a:bodyPr wrap="square" rtlCol="0">
            <a:spAutoFit/>
          </a:bodyPr>
          <a:lstStyle/>
          <a:p>
            <a:pPr algn="ctr"/>
            <a:r>
              <a:rPr lang="it-IT" b="1" dirty="0">
                <a:effectLst>
                  <a:outerShdw blurRad="38100" dist="38100" dir="2700000" algn="tl">
                    <a:srgbClr val="000000">
                      <a:alpha val="43137"/>
                    </a:srgbClr>
                  </a:outerShdw>
                </a:effectLst>
              </a:rPr>
              <a:t>Acute </a:t>
            </a:r>
            <a:r>
              <a:rPr lang="it-IT" b="1" dirty="0" err="1">
                <a:effectLst>
                  <a:outerShdw blurRad="38100" dist="38100" dir="2700000" algn="tl">
                    <a:srgbClr val="000000">
                      <a:alpha val="43137"/>
                    </a:srgbClr>
                  </a:outerShdw>
                </a:effectLst>
              </a:rPr>
              <a:t>presentations</a:t>
            </a:r>
            <a:r>
              <a:rPr lang="it-IT" b="1" dirty="0">
                <a:effectLst>
                  <a:outerShdw blurRad="38100" dist="38100" dir="2700000" algn="tl">
                    <a:srgbClr val="000000">
                      <a:alpha val="43137"/>
                    </a:srgbClr>
                  </a:outerShdw>
                </a:effectLst>
              </a:rPr>
              <a:t> and </a:t>
            </a:r>
            <a:r>
              <a:rPr lang="it-IT" b="1" dirty="0" err="1">
                <a:effectLst>
                  <a:outerShdw blurRad="38100" dist="38100" dir="2700000" algn="tl">
                    <a:srgbClr val="000000">
                      <a:alpha val="43137"/>
                    </a:srgbClr>
                  </a:outerShdw>
                </a:effectLst>
              </a:rPr>
              <a:t>initial</a:t>
            </a:r>
            <a:r>
              <a:rPr lang="it-IT" b="1" dirty="0">
                <a:effectLst>
                  <a:outerShdw blurRad="38100" dist="38100" dir="2700000" algn="tl">
                    <a:srgbClr val="000000">
                      <a:alpha val="43137"/>
                    </a:srgbClr>
                  </a:outerShdw>
                </a:effectLst>
              </a:rPr>
              <a:t> management of </a:t>
            </a:r>
            <a:r>
              <a:rPr lang="it-IT" b="1" dirty="0" err="1">
                <a:effectLst>
                  <a:outerShdw blurRad="38100" dist="38100" dir="2700000" algn="tl">
                    <a:srgbClr val="000000">
                      <a:alpha val="43137"/>
                    </a:srgbClr>
                  </a:outerShdw>
                </a:effectLst>
              </a:rPr>
              <a:t>gastric</a:t>
            </a:r>
            <a:r>
              <a:rPr lang="it-IT" b="1" dirty="0">
                <a:effectLst>
                  <a:outerShdw blurRad="38100" dist="38100" dir="2700000" algn="tl">
                    <a:srgbClr val="000000">
                      <a:alpha val="43137"/>
                    </a:srgbClr>
                  </a:outerShdw>
                </a:effectLst>
              </a:rPr>
              <a:t> band </a:t>
            </a:r>
            <a:r>
              <a:rPr lang="it-IT" b="1" dirty="0" err="1">
                <a:effectLst>
                  <a:outerShdw blurRad="38100" dist="38100" dir="2700000" algn="tl">
                    <a:srgbClr val="000000">
                      <a:alpha val="43137"/>
                    </a:srgbClr>
                  </a:outerShdw>
                </a:effectLst>
              </a:rPr>
              <a:t>adjustment</a:t>
            </a:r>
            <a:r>
              <a:rPr lang="it-IT" b="1" dirty="0">
                <a:effectLst>
                  <a:outerShdw blurRad="38100" dist="38100" dir="2700000" algn="tl">
                    <a:srgbClr val="000000">
                      <a:alpha val="43137"/>
                    </a:srgbClr>
                  </a:outerShdw>
                </a:effectLst>
              </a:rPr>
              <a:t> </a:t>
            </a:r>
            <a:r>
              <a:rPr lang="it-IT" b="1" dirty="0" err="1">
                <a:effectLst>
                  <a:outerShdw blurRad="38100" dist="38100" dir="2700000" algn="tl">
                    <a:srgbClr val="000000">
                      <a:alpha val="43137"/>
                    </a:srgbClr>
                  </a:outerShdw>
                </a:effectLst>
              </a:rPr>
              <a:t>problems</a:t>
            </a:r>
            <a:endParaRPr lang="it-IT" b="1" dirty="0">
              <a:effectLst>
                <a:outerShdw blurRad="38100" dist="38100" dir="2700000" algn="tl">
                  <a:srgbClr val="000000">
                    <a:alpha val="43137"/>
                  </a:srgbClr>
                </a:outerShdw>
              </a:effectLst>
            </a:endParaRPr>
          </a:p>
        </p:txBody>
      </p:sp>
      <p:pic>
        <p:nvPicPr>
          <p:cNvPr id="7" name="Immagine 6">
            <a:extLst>
              <a:ext uri="{FF2B5EF4-FFF2-40B4-BE49-F238E27FC236}">
                <a16:creationId xmlns:a16="http://schemas.microsoft.com/office/drawing/2014/main" id="{36CA4819-8643-17B0-2084-C8B109E2629C}"/>
              </a:ext>
            </a:extLst>
          </p:cNvPr>
          <p:cNvPicPr>
            <a:picLocks noChangeAspect="1"/>
          </p:cNvPicPr>
          <p:nvPr/>
        </p:nvPicPr>
        <p:blipFill>
          <a:blip r:embed="rId3"/>
          <a:stretch>
            <a:fillRect/>
          </a:stretch>
        </p:blipFill>
        <p:spPr>
          <a:xfrm>
            <a:off x="3970320" y="1637733"/>
            <a:ext cx="7876879" cy="3931084"/>
          </a:xfrm>
          <a:prstGeom prst="rect">
            <a:avLst/>
          </a:prstGeom>
        </p:spPr>
      </p:pic>
    </p:spTree>
    <p:extLst>
      <p:ext uri="{BB962C8B-B14F-4D97-AF65-F5344CB8AC3E}">
        <p14:creationId xmlns:p14="http://schemas.microsoft.com/office/powerpoint/2010/main" val="278807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FEDAB-88A7-FC82-93E4-12B96E38E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212C9-2E25-699B-750A-AE0EAB728882}"/>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dirty="0">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D86B1941-9ECD-EAB4-C57D-4F86DE031991}"/>
              </a:ext>
            </a:extLst>
          </p:cNvPr>
          <p:cNvPicPr>
            <a:picLocks noChangeAspect="1"/>
          </p:cNvPicPr>
          <p:nvPr/>
        </p:nvPicPr>
        <p:blipFill>
          <a:blip r:embed="rId2"/>
          <a:stretch>
            <a:fillRect/>
          </a:stretch>
        </p:blipFill>
        <p:spPr>
          <a:xfrm>
            <a:off x="0" y="355205"/>
            <a:ext cx="4283242" cy="1605660"/>
          </a:xfrm>
          <a:prstGeom prst="rect">
            <a:avLst/>
          </a:prstGeom>
        </p:spPr>
      </p:pic>
      <p:sp>
        <p:nvSpPr>
          <p:cNvPr id="4" name="CasellaDiTesto 3">
            <a:extLst>
              <a:ext uri="{FF2B5EF4-FFF2-40B4-BE49-F238E27FC236}">
                <a16:creationId xmlns:a16="http://schemas.microsoft.com/office/drawing/2014/main" id="{9E041CBE-DE4B-692E-51DA-CC7E0404F734}"/>
              </a:ext>
            </a:extLst>
          </p:cNvPr>
          <p:cNvSpPr txBox="1"/>
          <p:nvPr/>
        </p:nvSpPr>
        <p:spPr>
          <a:xfrm>
            <a:off x="2348565" y="525744"/>
            <a:ext cx="688501" cy="369332"/>
          </a:xfrm>
          <a:prstGeom prst="rect">
            <a:avLst/>
          </a:prstGeom>
          <a:noFill/>
          <a:ln>
            <a:solidFill>
              <a:srgbClr val="000090"/>
            </a:solidFill>
          </a:ln>
        </p:spPr>
        <p:txBody>
          <a:bodyPr wrap="square" rtlCol="0">
            <a:spAutoFit/>
          </a:bodyPr>
          <a:lstStyle/>
          <a:p>
            <a:r>
              <a:rPr lang="it-IT" b="1" dirty="0">
                <a:solidFill>
                  <a:srgbClr val="000090"/>
                </a:solidFill>
              </a:rPr>
              <a:t>2013</a:t>
            </a:r>
          </a:p>
        </p:txBody>
      </p:sp>
      <p:sp>
        <p:nvSpPr>
          <p:cNvPr id="6" name="CasellaDiTesto 5">
            <a:extLst>
              <a:ext uri="{FF2B5EF4-FFF2-40B4-BE49-F238E27FC236}">
                <a16:creationId xmlns:a16="http://schemas.microsoft.com/office/drawing/2014/main" id="{68B1E9AC-A614-609B-D7E0-D8B28D8CF8A7}"/>
              </a:ext>
            </a:extLst>
          </p:cNvPr>
          <p:cNvSpPr txBox="1"/>
          <p:nvPr/>
        </p:nvSpPr>
        <p:spPr>
          <a:xfrm>
            <a:off x="0" y="6627168"/>
            <a:ext cx="9143198" cy="230832"/>
          </a:xfrm>
          <a:prstGeom prst="rect">
            <a:avLst/>
          </a:prstGeom>
          <a:noFill/>
        </p:spPr>
        <p:txBody>
          <a:bodyPr wrap="square">
            <a:spAutoFit/>
          </a:bodyPr>
          <a:lstStyle/>
          <a:p>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Hussain A, El-Hasani S. Bariatric emergencies: current evidence and strategies of management. </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World J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Emerg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Surg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2013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Dec</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29;8(1):58.</a:t>
            </a:r>
            <a:endParaRPr lang="it-IT" sz="900" dirty="0">
              <a:solidFill>
                <a:schemeClr val="accent1"/>
              </a:solidFill>
            </a:endParaRPr>
          </a:p>
        </p:txBody>
      </p:sp>
      <p:sp>
        <p:nvSpPr>
          <p:cNvPr id="10" name="CasellaDiTesto 9">
            <a:extLst>
              <a:ext uri="{FF2B5EF4-FFF2-40B4-BE49-F238E27FC236}">
                <a16:creationId xmlns:a16="http://schemas.microsoft.com/office/drawing/2014/main" id="{F6571DE1-4419-E46A-1FAF-B9F2FF82FF55}"/>
              </a:ext>
            </a:extLst>
          </p:cNvPr>
          <p:cNvSpPr txBox="1"/>
          <p:nvPr/>
        </p:nvSpPr>
        <p:spPr>
          <a:xfrm>
            <a:off x="4437246" y="710410"/>
            <a:ext cx="7680960" cy="923330"/>
          </a:xfrm>
          <a:prstGeom prst="rect">
            <a:avLst/>
          </a:prstGeom>
          <a:noFill/>
        </p:spPr>
        <p:txBody>
          <a:bodyPr wrap="square" rtlCol="0">
            <a:spAutoFit/>
          </a:bodyPr>
          <a:lstStyle/>
          <a:p>
            <a:pPr algn="ctr"/>
            <a:r>
              <a:rPr lang="it-IT" b="1" dirty="0" err="1">
                <a:effectLst>
                  <a:outerShdw blurRad="38100" dist="38100" dir="2700000" algn="tl">
                    <a:srgbClr val="000000">
                      <a:alpha val="43137"/>
                    </a:srgbClr>
                  </a:outerShdw>
                </a:effectLst>
              </a:rPr>
              <a:t>Presentations</a:t>
            </a:r>
            <a:r>
              <a:rPr lang="it-IT" b="1" dirty="0">
                <a:effectLst>
                  <a:outerShdw blurRad="38100" dist="38100" dir="2700000" algn="tl">
                    <a:srgbClr val="000000">
                      <a:alpha val="43137"/>
                    </a:srgbClr>
                  </a:outerShdw>
                </a:effectLst>
              </a:rPr>
              <a:t> and </a:t>
            </a:r>
            <a:r>
              <a:rPr lang="it-IT" b="1" dirty="0" err="1">
                <a:effectLst>
                  <a:outerShdw blurRad="38100" dist="38100" dir="2700000" algn="tl">
                    <a:srgbClr val="000000">
                      <a:alpha val="43137"/>
                    </a:srgbClr>
                  </a:outerShdw>
                </a:effectLst>
              </a:rPr>
              <a:t>initial</a:t>
            </a:r>
            <a:r>
              <a:rPr lang="it-IT" b="1" dirty="0">
                <a:effectLst>
                  <a:outerShdw blurRad="38100" dist="38100" dir="2700000" algn="tl">
                    <a:srgbClr val="000000">
                      <a:alpha val="43137"/>
                    </a:srgbClr>
                  </a:outerShdw>
                </a:effectLst>
              </a:rPr>
              <a:t> management of </a:t>
            </a:r>
          </a:p>
          <a:p>
            <a:pPr algn="ctr"/>
            <a:r>
              <a:rPr lang="it-IT" b="1" dirty="0" err="1">
                <a:effectLst>
                  <a:outerShdw blurRad="38100" dist="38100" dir="2700000" algn="tl">
                    <a:srgbClr val="000000">
                      <a:alpha val="43137"/>
                    </a:srgbClr>
                  </a:outerShdw>
                </a:effectLst>
              </a:rPr>
              <a:t>chronic</a:t>
            </a:r>
            <a:r>
              <a:rPr lang="it-IT" b="1" dirty="0">
                <a:effectLst>
                  <a:outerShdw blurRad="38100" dist="38100" dir="2700000" algn="tl">
                    <a:srgbClr val="000000">
                      <a:alpha val="43137"/>
                    </a:srgbClr>
                  </a:outerShdw>
                </a:effectLst>
              </a:rPr>
              <a:t> or subacute post-MBS </a:t>
            </a:r>
            <a:r>
              <a:rPr lang="it-IT" b="1" dirty="0" err="1">
                <a:effectLst>
                  <a:outerShdw blurRad="38100" dist="38100" dir="2700000" algn="tl">
                    <a:srgbClr val="000000">
                      <a:alpha val="43137"/>
                    </a:srgbClr>
                  </a:outerShdw>
                </a:effectLst>
              </a:rPr>
              <a:t>complications</a:t>
            </a:r>
            <a:r>
              <a:rPr lang="it-IT" b="1" dirty="0">
                <a:effectLst>
                  <a:outerShdw blurRad="38100" dist="38100" dir="2700000" algn="tl">
                    <a:srgbClr val="000000">
                      <a:alpha val="43137"/>
                    </a:srgbClr>
                  </a:outerShdw>
                </a:effectLst>
              </a:rPr>
              <a:t> </a:t>
            </a:r>
            <a:r>
              <a:rPr lang="it-IT" b="1" dirty="0" err="1">
                <a:effectLst>
                  <a:outerShdw blurRad="38100" dist="38100" dir="2700000" algn="tl">
                    <a:srgbClr val="000000">
                      <a:alpha val="43137"/>
                    </a:srgbClr>
                  </a:outerShdw>
                </a:effectLst>
              </a:rPr>
              <a:t>which</a:t>
            </a:r>
            <a:r>
              <a:rPr lang="it-IT" b="1" dirty="0">
                <a:effectLst>
                  <a:outerShdw blurRad="38100" dist="38100" dir="2700000" algn="tl">
                    <a:srgbClr val="000000">
                      <a:alpha val="43137"/>
                    </a:srgbClr>
                  </a:outerShdw>
                </a:effectLst>
              </a:rPr>
              <a:t> are </a:t>
            </a:r>
            <a:r>
              <a:rPr lang="it-IT" b="1" dirty="0" err="1">
                <a:effectLst>
                  <a:outerShdw blurRad="38100" dist="38100" dir="2700000" algn="tl">
                    <a:srgbClr val="000000">
                      <a:alpha val="43137"/>
                    </a:srgbClr>
                  </a:outerShdw>
                </a:effectLst>
              </a:rPr>
              <a:t>seen</a:t>
            </a:r>
            <a:r>
              <a:rPr lang="it-IT" b="1" dirty="0">
                <a:effectLst>
                  <a:outerShdw blurRad="38100" dist="38100" dir="2700000" algn="tl">
                    <a:srgbClr val="000000">
                      <a:alpha val="43137"/>
                    </a:srgbClr>
                  </a:outerShdw>
                </a:effectLst>
              </a:rPr>
              <a:t> </a:t>
            </a:r>
          </a:p>
          <a:p>
            <a:pPr algn="ctr"/>
            <a:r>
              <a:rPr lang="it-IT" b="1" dirty="0">
                <a:effectLst>
                  <a:outerShdw blurRad="38100" dist="38100" dir="2700000" algn="tl">
                    <a:srgbClr val="000000">
                      <a:alpha val="43137"/>
                    </a:srgbClr>
                  </a:outerShdw>
                </a:effectLst>
              </a:rPr>
              <a:t>in Emergency Department</a:t>
            </a:r>
          </a:p>
        </p:txBody>
      </p:sp>
      <p:pic>
        <p:nvPicPr>
          <p:cNvPr id="5" name="Immagine 4">
            <a:extLst>
              <a:ext uri="{FF2B5EF4-FFF2-40B4-BE49-F238E27FC236}">
                <a16:creationId xmlns:a16="http://schemas.microsoft.com/office/drawing/2014/main" id="{5ADC524D-5B83-2066-4DFD-296C50B7E49E}"/>
              </a:ext>
            </a:extLst>
          </p:cNvPr>
          <p:cNvPicPr>
            <a:picLocks noChangeAspect="1"/>
          </p:cNvPicPr>
          <p:nvPr/>
        </p:nvPicPr>
        <p:blipFill>
          <a:blip r:embed="rId3"/>
          <a:srcRect l="3112" t="5891" r="3616" b="12327"/>
          <a:stretch>
            <a:fillRect/>
          </a:stretch>
        </p:blipFill>
        <p:spPr>
          <a:xfrm>
            <a:off x="3576198" y="1809549"/>
            <a:ext cx="8567226" cy="3628725"/>
          </a:xfrm>
          <a:prstGeom prst="rect">
            <a:avLst/>
          </a:prstGeom>
        </p:spPr>
      </p:pic>
    </p:spTree>
    <p:extLst>
      <p:ext uri="{BB962C8B-B14F-4D97-AF65-F5344CB8AC3E}">
        <p14:creationId xmlns:p14="http://schemas.microsoft.com/office/powerpoint/2010/main" val="2713168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74D72-4F45-F622-0036-FA11A892C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E313F-365B-D4EA-1DBF-B5FA3FD2C04A}"/>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4" name="CasellaDiTesto 3">
            <a:extLst>
              <a:ext uri="{FF2B5EF4-FFF2-40B4-BE49-F238E27FC236}">
                <a16:creationId xmlns:a16="http://schemas.microsoft.com/office/drawing/2014/main" id="{A7C96FCB-8128-81E9-00DB-516D09474C41}"/>
              </a:ext>
            </a:extLst>
          </p:cNvPr>
          <p:cNvSpPr txBox="1"/>
          <p:nvPr/>
        </p:nvSpPr>
        <p:spPr>
          <a:xfrm>
            <a:off x="0" y="6627168"/>
            <a:ext cx="9538636" cy="230832"/>
          </a:xfrm>
          <a:prstGeom prst="rect">
            <a:avLst/>
          </a:prstGeom>
          <a:noFill/>
        </p:spPr>
        <p:txBody>
          <a:bodyPr wrap="square">
            <a:spAutoFit/>
          </a:bodyPr>
          <a:lstStyle/>
          <a:p>
            <a:r>
              <a:rPr lang="en-US" sz="900" dirty="0">
                <a:solidFill>
                  <a:schemeClr val="accent1"/>
                </a:solidFill>
              </a:rPr>
              <a:t>Heuser J, Maeda A, Yang L, Masino C, Duggal S, Jackson T, </a:t>
            </a:r>
            <a:r>
              <a:rPr lang="en-US" sz="900" dirty="0" err="1">
                <a:solidFill>
                  <a:schemeClr val="accent1"/>
                </a:solidFill>
              </a:rPr>
              <a:t>Okrainec</a:t>
            </a:r>
            <a:r>
              <a:rPr lang="en-US" sz="900" dirty="0">
                <a:solidFill>
                  <a:schemeClr val="accent1"/>
                </a:solidFill>
              </a:rPr>
              <a:t> A. Impact of a Mobile App to Support Home Recovery of Patients Undergoing Bariatric Surgery. J Surg Res. 2021 May;261:179-184.</a:t>
            </a:r>
            <a:endParaRPr lang="it-IT" sz="900" dirty="0">
              <a:solidFill>
                <a:schemeClr val="accent1"/>
              </a:solidFill>
            </a:endParaRPr>
          </a:p>
        </p:txBody>
      </p:sp>
      <p:pic>
        <p:nvPicPr>
          <p:cNvPr id="6" name="Immagine 5">
            <a:extLst>
              <a:ext uri="{FF2B5EF4-FFF2-40B4-BE49-F238E27FC236}">
                <a16:creationId xmlns:a16="http://schemas.microsoft.com/office/drawing/2014/main" id="{68F3852B-D29D-3A45-BAF2-6338FB4B8ECA}"/>
              </a:ext>
            </a:extLst>
          </p:cNvPr>
          <p:cNvPicPr>
            <a:picLocks noChangeAspect="1"/>
          </p:cNvPicPr>
          <p:nvPr/>
        </p:nvPicPr>
        <p:blipFill>
          <a:blip r:embed="rId2"/>
          <a:stretch>
            <a:fillRect/>
          </a:stretch>
        </p:blipFill>
        <p:spPr>
          <a:xfrm>
            <a:off x="0" y="457216"/>
            <a:ext cx="6120130" cy="2228215"/>
          </a:xfrm>
          <a:prstGeom prst="rect">
            <a:avLst/>
          </a:prstGeom>
        </p:spPr>
      </p:pic>
      <p:sp>
        <p:nvSpPr>
          <p:cNvPr id="7" name="CasellaDiTesto 6">
            <a:extLst>
              <a:ext uri="{FF2B5EF4-FFF2-40B4-BE49-F238E27FC236}">
                <a16:creationId xmlns:a16="http://schemas.microsoft.com/office/drawing/2014/main" id="{CFA4DF73-E7E2-3D5D-510C-1936B91F2363}"/>
              </a:ext>
            </a:extLst>
          </p:cNvPr>
          <p:cNvSpPr txBox="1"/>
          <p:nvPr/>
        </p:nvSpPr>
        <p:spPr>
          <a:xfrm>
            <a:off x="814391" y="457216"/>
            <a:ext cx="690905"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sp>
        <p:nvSpPr>
          <p:cNvPr id="11" name="CasellaDiTesto 10">
            <a:extLst>
              <a:ext uri="{FF2B5EF4-FFF2-40B4-BE49-F238E27FC236}">
                <a16:creationId xmlns:a16="http://schemas.microsoft.com/office/drawing/2014/main" id="{B0863A78-F215-D6A7-F066-CBF0AC4D8503}"/>
              </a:ext>
            </a:extLst>
          </p:cNvPr>
          <p:cNvSpPr txBox="1"/>
          <p:nvPr/>
        </p:nvSpPr>
        <p:spPr>
          <a:xfrm>
            <a:off x="0" y="3219816"/>
            <a:ext cx="12108581" cy="2872966"/>
          </a:xfrm>
          <a:prstGeom prst="rect">
            <a:avLst/>
          </a:prstGeom>
          <a:noFill/>
        </p:spPr>
        <p:txBody>
          <a:bodyPr wrap="square">
            <a:spAutoFit/>
          </a:bodyPr>
          <a:lstStyle/>
          <a:p>
            <a:pPr marL="171450" marR="0" indent="-171450" algn="just">
              <a:lnSpc>
                <a:spcPct val="107000"/>
              </a:lnSpc>
              <a:spcAft>
                <a:spcPts val="8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a:t>
            </a: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mobile app</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that provides bariatric patients with</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access to </a:t>
            </a: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educational materials and the ability to report on their symptoms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171450" marR="0" indent="-171450" algn="just">
              <a:lnSpc>
                <a:spcPct val="107000"/>
              </a:lnSpc>
              <a:spcAft>
                <a:spcPts val="8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Using the data</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from the app and linking the data to patient outcomes collected in the Metabolic and</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Bariatric Surgery Accreditation and Quality Improvement Program database, we examined</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effects of the app on readmission, length of stay, visits to the emergency department</a:t>
            </a:r>
            <a:r>
              <a:rPr lang="it-IT" sz="1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(ED), and patient satisfaction</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it-IT" sz="1200" kern="100" dirty="0">
              <a:latin typeface="Calibri" panose="020F0502020204030204" pitchFamily="34" charset="0"/>
              <a:ea typeface="Calibri" panose="020F0502020204030204" pitchFamily="34" charset="0"/>
              <a:cs typeface="Times New Roman" panose="02020603050405020304" pitchFamily="18" charset="0"/>
            </a:endParaRPr>
          </a:p>
          <a:p>
            <a:pPr marL="171450" marR="0" indent="-171450" algn="just">
              <a:lnSpc>
                <a:spcPct val="107000"/>
              </a:lnSpc>
              <a:spcAft>
                <a:spcPts val="800"/>
              </a:spcAft>
              <a:buFont typeface="Arial" panose="020B0604020202020204" pitchFamily="34" charset="0"/>
              <a:buChar char="•"/>
            </a:pP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Additional features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such as the </a:t>
            </a: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ability for patients to directly communicate</a:t>
            </a:r>
            <a:r>
              <a:rPr lang="it-IT" sz="12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12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with the health care providers within the app</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may be effective in decreasing unnecessary</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health care utilization. </a:t>
            </a:r>
          </a:p>
          <a:p>
            <a:pPr marL="171450" marR="0" indent="-171450" algn="just">
              <a:lnSpc>
                <a:spcPct val="107000"/>
              </a:lnSpc>
              <a:spcAft>
                <a:spcPts val="8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After the surgery, patients continued to have access to the educational materials in the resource library. In addition, patients were asked to answer questions about their</a:t>
            </a:r>
            <a:r>
              <a:rPr lang="en-US"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symptoms in the Daily Health Check survey for 30 postoperative days. The questions asked patients about their</a:t>
            </a:r>
            <a:r>
              <a:rPr lang="en-US"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postoperative symptoms in addition to self-care and adherence to their recovery program </a:t>
            </a:r>
          </a:p>
          <a:p>
            <a:pPr marL="171450" marR="0" indent="-171450" algn="just">
              <a:lnSpc>
                <a:spcPct val="107000"/>
              </a:lnSpc>
              <a:spcAft>
                <a:spcPts val="8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Depending on the survey response, patients were advised if they were on-track or need to seek symptom management by reviewing self-care education through the resource library feature, by calling the clinical staff, or by visiting the ED.</a:t>
            </a:r>
          </a:p>
          <a:p>
            <a:pPr marL="171450" marR="0" indent="-171450" algn="just">
              <a:lnSpc>
                <a:spcPct val="107000"/>
              </a:lnSpc>
              <a:spcAft>
                <a:spcPts val="800"/>
              </a:spcAft>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gn="just">
              <a:lnSpc>
                <a:spcPct val="107000"/>
              </a:lnSpc>
              <a:spcAft>
                <a:spcPts val="800"/>
              </a:spcAft>
              <a:buFont typeface="Arial" panose="020B0604020202020204" pitchFamily="34" charset="0"/>
              <a:buChar char="•"/>
            </a:pP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7537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D750-8AD2-8DC6-C05B-03793387A8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655F2-6D85-8398-0DCF-A1FA366911FE}"/>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4" name="CasellaDiTesto 3">
            <a:extLst>
              <a:ext uri="{FF2B5EF4-FFF2-40B4-BE49-F238E27FC236}">
                <a16:creationId xmlns:a16="http://schemas.microsoft.com/office/drawing/2014/main" id="{1E70F1B3-C6FF-7D0C-7053-B06C11457EB7}"/>
              </a:ext>
            </a:extLst>
          </p:cNvPr>
          <p:cNvSpPr txBox="1"/>
          <p:nvPr/>
        </p:nvSpPr>
        <p:spPr>
          <a:xfrm>
            <a:off x="0" y="6627168"/>
            <a:ext cx="9538636" cy="230832"/>
          </a:xfrm>
          <a:prstGeom prst="rect">
            <a:avLst/>
          </a:prstGeom>
          <a:noFill/>
        </p:spPr>
        <p:txBody>
          <a:bodyPr wrap="square">
            <a:spAutoFit/>
          </a:bodyPr>
          <a:lstStyle/>
          <a:p>
            <a:r>
              <a:rPr lang="en-US" sz="900" dirty="0">
                <a:solidFill>
                  <a:schemeClr val="accent1"/>
                </a:solidFill>
              </a:rPr>
              <a:t>Heuser J, Maeda A, Yang L, Masino C, Duggal S, Jackson T, </a:t>
            </a:r>
            <a:r>
              <a:rPr lang="en-US" sz="900" dirty="0" err="1">
                <a:solidFill>
                  <a:schemeClr val="accent1"/>
                </a:solidFill>
              </a:rPr>
              <a:t>Okrainec</a:t>
            </a:r>
            <a:r>
              <a:rPr lang="en-US" sz="900" dirty="0">
                <a:solidFill>
                  <a:schemeClr val="accent1"/>
                </a:solidFill>
              </a:rPr>
              <a:t> A. Impact of a Mobile App to Support Home Recovery of Patients Undergoing Bariatric Surgery. J Surg Res. 2021 May;261:179-184.</a:t>
            </a:r>
            <a:endParaRPr lang="it-IT" sz="900" dirty="0">
              <a:solidFill>
                <a:schemeClr val="accent1"/>
              </a:solidFill>
            </a:endParaRPr>
          </a:p>
        </p:txBody>
      </p:sp>
      <p:pic>
        <p:nvPicPr>
          <p:cNvPr id="6" name="Immagine 5">
            <a:extLst>
              <a:ext uri="{FF2B5EF4-FFF2-40B4-BE49-F238E27FC236}">
                <a16:creationId xmlns:a16="http://schemas.microsoft.com/office/drawing/2014/main" id="{16CBD535-DF2A-D94F-B8FE-322A1134FBD8}"/>
              </a:ext>
            </a:extLst>
          </p:cNvPr>
          <p:cNvPicPr>
            <a:picLocks noChangeAspect="1"/>
          </p:cNvPicPr>
          <p:nvPr/>
        </p:nvPicPr>
        <p:blipFill>
          <a:blip r:embed="rId2"/>
          <a:stretch>
            <a:fillRect/>
          </a:stretch>
        </p:blipFill>
        <p:spPr>
          <a:xfrm>
            <a:off x="0" y="709999"/>
            <a:ext cx="4844720" cy="1763864"/>
          </a:xfrm>
          <a:prstGeom prst="rect">
            <a:avLst/>
          </a:prstGeom>
        </p:spPr>
      </p:pic>
      <p:sp>
        <p:nvSpPr>
          <p:cNvPr id="7" name="CasellaDiTesto 6">
            <a:extLst>
              <a:ext uri="{FF2B5EF4-FFF2-40B4-BE49-F238E27FC236}">
                <a16:creationId xmlns:a16="http://schemas.microsoft.com/office/drawing/2014/main" id="{BA4EAAF1-6F6B-1195-B1DC-4128B00BCAFA}"/>
              </a:ext>
            </a:extLst>
          </p:cNvPr>
          <p:cNvSpPr txBox="1"/>
          <p:nvPr/>
        </p:nvSpPr>
        <p:spPr>
          <a:xfrm>
            <a:off x="814391" y="457216"/>
            <a:ext cx="690905"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pic>
        <p:nvPicPr>
          <p:cNvPr id="5" name="Immagine 4">
            <a:extLst>
              <a:ext uri="{FF2B5EF4-FFF2-40B4-BE49-F238E27FC236}">
                <a16:creationId xmlns:a16="http://schemas.microsoft.com/office/drawing/2014/main" id="{5BF82A98-64CE-900B-29CD-C3D7FE13E4E9}"/>
              </a:ext>
            </a:extLst>
          </p:cNvPr>
          <p:cNvPicPr>
            <a:picLocks noChangeAspect="1"/>
          </p:cNvPicPr>
          <p:nvPr/>
        </p:nvPicPr>
        <p:blipFill>
          <a:blip r:embed="rId3"/>
          <a:stretch>
            <a:fillRect/>
          </a:stretch>
        </p:blipFill>
        <p:spPr>
          <a:xfrm>
            <a:off x="225711" y="2986463"/>
            <a:ext cx="3376778" cy="2548063"/>
          </a:xfrm>
          <a:prstGeom prst="rect">
            <a:avLst/>
          </a:prstGeom>
        </p:spPr>
      </p:pic>
      <p:pic>
        <p:nvPicPr>
          <p:cNvPr id="8" name="Immagine 7">
            <a:extLst>
              <a:ext uri="{FF2B5EF4-FFF2-40B4-BE49-F238E27FC236}">
                <a16:creationId xmlns:a16="http://schemas.microsoft.com/office/drawing/2014/main" id="{B2040B34-0E07-0FB1-87A4-DD230405F92A}"/>
              </a:ext>
            </a:extLst>
          </p:cNvPr>
          <p:cNvPicPr>
            <a:picLocks noChangeAspect="1"/>
          </p:cNvPicPr>
          <p:nvPr/>
        </p:nvPicPr>
        <p:blipFill>
          <a:blip r:embed="rId4"/>
          <a:stretch>
            <a:fillRect/>
          </a:stretch>
        </p:blipFill>
        <p:spPr>
          <a:xfrm>
            <a:off x="4892716" y="641882"/>
            <a:ext cx="7122201" cy="1546454"/>
          </a:xfrm>
          <a:prstGeom prst="rect">
            <a:avLst/>
          </a:prstGeom>
        </p:spPr>
      </p:pic>
      <p:pic>
        <p:nvPicPr>
          <p:cNvPr id="9" name="Immagine 8">
            <a:extLst>
              <a:ext uri="{FF2B5EF4-FFF2-40B4-BE49-F238E27FC236}">
                <a16:creationId xmlns:a16="http://schemas.microsoft.com/office/drawing/2014/main" id="{FCB5FB22-FA52-67B9-6E23-589908ACB9A5}"/>
              </a:ext>
            </a:extLst>
          </p:cNvPr>
          <p:cNvPicPr>
            <a:picLocks noChangeAspect="1"/>
          </p:cNvPicPr>
          <p:nvPr/>
        </p:nvPicPr>
        <p:blipFill>
          <a:blip r:embed="rId5"/>
          <a:stretch>
            <a:fillRect/>
          </a:stretch>
        </p:blipFill>
        <p:spPr>
          <a:xfrm>
            <a:off x="4941344" y="2209694"/>
            <a:ext cx="7024946" cy="1219306"/>
          </a:xfrm>
          <a:prstGeom prst="rect">
            <a:avLst/>
          </a:prstGeom>
        </p:spPr>
      </p:pic>
      <p:sp>
        <p:nvSpPr>
          <p:cNvPr id="12" name="CasellaDiTesto 11">
            <a:extLst>
              <a:ext uri="{FF2B5EF4-FFF2-40B4-BE49-F238E27FC236}">
                <a16:creationId xmlns:a16="http://schemas.microsoft.com/office/drawing/2014/main" id="{2CE7390C-4847-BC34-8B1E-6876302A04ED}"/>
              </a:ext>
            </a:extLst>
          </p:cNvPr>
          <p:cNvSpPr txBox="1"/>
          <p:nvPr/>
        </p:nvSpPr>
        <p:spPr>
          <a:xfrm>
            <a:off x="4151379" y="5018294"/>
            <a:ext cx="7863538" cy="1600438"/>
          </a:xfrm>
          <a:prstGeom prst="rect">
            <a:avLst/>
          </a:prstGeom>
          <a:noFill/>
        </p:spPr>
        <p:txBody>
          <a:bodyPr wrap="square">
            <a:spAutoFit/>
          </a:bodyPr>
          <a:lstStyle/>
          <a:p>
            <a:pPr marL="285750" indent="-285750" algn="just">
              <a:buFont typeface="Arial" panose="020B0604020202020204" pitchFamily="34" charset="0"/>
              <a:buChar char="•"/>
            </a:pPr>
            <a:r>
              <a:rPr lang="en-US" sz="1400" dirty="0"/>
              <a:t>While the app usage was not significantly associated with reductions in readmissions and ED visits, patients had a </a:t>
            </a:r>
            <a:r>
              <a:rPr lang="en-US" sz="1400" b="1" dirty="0">
                <a:solidFill>
                  <a:schemeClr val="accent1"/>
                </a:solidFill>
              </a:rPr>
              <a:t>high level of satisfaction with the app and perceived that it helped avoid potentially unnecessary phone calls and hospital visits. </a:t>
            </a:r>
          </a:p>
          <a:p>
            <a:pPr algn="just"/>
            <a:endParaRPr lang="en-US" sz="1400" dirty="0"/>
          </a:p>
          <a:p>
            <a:pPr marL="285750" indent="-285750" algn="just">
              <a:buFont typeface="Arial" panose="020B0604020202020204" pitchFamily="34" charset="0"/>
              <a:buChar char="•"/>
            </a:pPr>
            <a:r>
              <a:rPr lang="en-US" sz="1400" dirty="0"/>
              <a:t>These findings suggest that the use of a mobile app in this patient population may help improve postoperative experience of patients and enable them to manage their symptom with the goal for a safer recovery at home</a:t>
            </a:r>
            <a:endParaRPr lang="it-IT" sz="1400" dirty="0"/>
          </a:p>
        </p:txBody>
      </p:sp>
      <p:pic>
        <p:nvPicPr>
          <p:cNvPr id="13" name="Immagine 12">
            <a:extLst>
              <a:ext uri="{FF2B5EF4-FFF2-40B4-BE49-F238E27FC236}">
                <a16:creationId xmlns:a16="http://schemas.microsoft.com/office/drawing/2014/main" id="{26AB7A63-CA3D-0CB0-A156-33C82AF37042}"/>
              </a:ext>
            </a:extLst>
          </p:cNvPr>
          <p:cNvPicPr>
            <a:picLocks noChangeAspect="1"/>
          </p:cNvPicPr>
          <p:nvPr/>
        </p:nvPicPr>
        <p:blipFill>
          <a:blip r:embed="rId6"/>
          <a:stretch>
            <a:fillRect/>
          </a:stretch>
        </p:blipFill>
        <p:spPr>
          <a:xfrm>
            <a:off x="4844720" y="3429000"/>
            <a:ext cx="7024946" cy="1434376"/>
          </a:xfrm>
          <a:prstGeom prst="rect">
            <a:avLst/>
          </a:prstGeom>
        </p:spPr>
      </p:pic>
    </p:spTree>
    <p:extLst>
      <p:ext uri="{BB962C8B-B14F-4D97-AF65-F5344CB8AC3E}">
        <p14:creationId xmlns:p14="http://schemas.microsoft.com/office/powerpoint/2010/main" val="2352334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45470-3E4D-EBA2-36C5-4F4E8DB8E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6BEEE-D004-7455-6DA4-931ECD07186E}"/>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9" name="CasellaDiTesto 8">
            <a:extLst>
              <a:ext uri="{FF2B5EF4-FFF2-40B4-BE49-F238E27FC236}">
                <a16:creationId xmlns:a16="http://schemas.microsoft.com/office/drawing/2014/main" id="{207296A5-A2E1-C3A3-55BE-9E30CD4C7152}"/>
              </a:ext>
            </a:extLst>
          </p:cNvPr>
          <p:cNvSpPr txBox="1"/>
          <p:nvPr/>
        </p:nvSpPr>
        <p:spPr>
          <a:xfrm>
            <a:off x="234214" y="3429000"/>
            <a:ext cx="11787739" cy="2462213"/>
          </a:xfrm>
          <a:prstGeom prst="rect">
            <a:avLst/>
          </a:prstGeom>
          <a:noFill/>
        </p:spPr>
        <p:txBody>
          <a:bodyPr wrap="square">
            <a:spAutoFit/>
          </a:bodyPr>
          <a:lstStyle/>
          <a:p>
            <a:pPr marL="285750" indent="-285750" algn="just">
              <a:buFont typeface="Arial" panose="020B0604020202020204" pitchFamily="34" charset="0"/>
              <a:buChar char="•"/>
            </a:pPr>
            <a:r>
              <a:rPr lang="en-US" sz="1400" dirty="0"/>
              <a:t>Perioperative patient education and engagement are critical components of care in patients undergoing bariatric surgery, given the short length of stay and the requirements to adhere to various instructions. </a:t>
            </a:r>
          </a:p>
          <a:p>
            <a:pPr algn="just"/>
            <a:endParaRPr lang="en-US" sz="1400" dirty="0"/>
          </a:p>
          <a:p>
            <a:pPr marL="285750" indent="-285750" algn="just">
              <a:buFont typeface="Arial" panose="020B0604020202020204" pitchFamily="34" charset="0"/>
              <a:buChar char="•"/>
            </a:pPr>
            <a:r>
              <a:rPr lang="en-US" sz="1400" dirty="0"/>
              <a:t>The use of patient engagement mobile technology may promote adherence to perioperative protocols and improve care by potentially identifying complications earlier and reducing associated health care costs.</a:t>
            </a:r>
          </a:p>
          <a:p>
            <a:pPr algn="just"/>
            <a:endParaRPr lang="en-US" sz="1400" dirty="0"/>
          </a:p>
          <a:p>
            <a:pPr marL="285750" indent="-285750" algn="just">
              <a:buFont typeface="Arial" panose="020B0604020202020204" pitchFamily="34" charset="0"/>
              <a:buChar char="•"/>
            </a:pPr>
            <a:r>
              <a:rPr lang="en-US" sz="1400" dirty="0"/>
              <a:t>Patient education, engagement, and adherence to prescribed protocol are key components of care in MBS patients.</a:t>
            </a:r>
          </a:p>
          <a:p>
            <a:pPr algn="just"/>
            <a:endParaRPr lang="en-US" sz="1400" dirty="0"/>
          </a:p>
          <a:p>
            <a:pPr marL="285750" indent="-285750" algn="just">
              <a:buFont typeface="Arial" panose="020B0604020202020204" pitchFamily="34" charset="0"/>
              <a:buChar char="•"/>
            </a:pPr>
            <a:r>
              <a:rPr lang="en-US" sz="1400" dirty="0"/>
              <a:t>Mobile technology may improve surgical outcomes by promoting patient adherence to perioperative protocols and enabling early identification of postoperative complications.</a:t>
            </a:r>
          </a:p>
          <a:p>
            <a:pPr marL="285750" indent="-285750" algn="just">
              <a:buFont typeface="Arial" panose="020B0604020202020204" pitchFamily="34" charset="0"/>
              <a:buChar char="•"/>
            </a:pPr>
            <a:endParaRPr lang="en-US" sz="1400" dirty="0"/>
          </a:p>
        </p:txBody>
      </p:sp>
      <p:sp>
        <p:nvSpPr>
          <p:cNvPr id="6" name="CasellaDiTesto 5">
            <a:extLst>
              <a:ext uri="{FF2B5EF4-FFF2-40B4-BE49-F238E27FC236}">
                <a16:creationId xmlns:a16="http://schemas.microsoft.com/office/drawing/2014/main" id="{C40DE274-D495-F2E6-35A7-CC640AE63E61}"/>
              </a:ext>
            </a:extLst>
          </p:cNvPr>
          <p:cNvSpPr txBox="1"/>
          <p:nvPr/>
        </p:nvSpPr>
        <p:spPr>
          <a:xfrm>
            <a:off x="0" y="6627168"/>
            <a:ext cx="9538636" cy="230832"/>
          </a:xfrm>
          <a:prstGeom prst="rect">
            <a:avLst/>
          </a:prstGeom>
          <a:noFill/>
        </p:spPr>
        <p:txBody>
          <a:bodyPr wrap="square">
            <a:spAutoFit/>
          </a:bodyPr>
          <a:lstStyle/>
          <a:p>
            <a:r>
              <a:rPr lang="en-US" sz="900" dirty="0">
                <a:solidFill>
                  <a:schemeClr val="accent1"/>
                </a:solidFill>
              </a:rPr>
              <a:t>Heuser J, Maeda A, Yang L, Masino C, Duggal S, Jackson T, </a:t>
            </a:r>
            <a:r>
              <a:rPr lang="en-US" sz="900" dirty="0" err="1">
                <a:solidFill>
                  <a:schemeClr val="accent1"/>
                </a:solidFill>
              </a:rPr>
              <a:t>Okrainec</a:t>
            </a:r>
            <a:r>
              <a:rPr lang="en-US" sz="900" dirty="0">
                <a:solidFill>
                  <a:schemeClr val="accent1"/>
                </a:solidFill>
              </a:rPr>
              <a:t> A. Impact of a Mobile App to Support Home Recovery of Patients Undergoing Bariatric Surgery. J Surg Res. 2021 May;261:179-184.</a:t>
            </a:r>
            <a:endParaRPr lang="it-IT" sz="900" dirty="0">
              <a:solidFill>
                <a:schemeClr val="accent1"/>
              </a:solidFill>
            </a:endParaRPr>
          </a:p>
        </p:txBody>
      </p:sp>
      <p:pic>
        <p:nvPicPr>
          <p:cNvPr id="7" name="Immagine 6">
            <a:extLst>
              <a:ext uri="{FF2B5EF4-FFF2-40B4-BE49-F238E27FC236}">
                <a16:creationId xmlns:a16="http://schemas.microsoft.com/office/drawing/2014/main" id="{6AC58150-D2BB-595B-E8DA-C4538921262E}"/>
              </a:ext>
            </a:extLst>
          </p:cNvPr>
          <p:cNvPicPr>
            <a:picLocks noChangeAspect="1"/>
          </p:cNvPicPr>
          <p:nvPr/>
        </p:nvPicPr>
        <p:blipFill>
          <a:blip r:embed="rId2"/>
          <a:stretch>
            <a:fillRect/>
          </a:stretch>
        </p:blipFill>
        <p:spPr>
          <a:xfrm>
            <a:off x="0" y="457216"/>
            <a:ext cx="6120130" cy="2228215"/>
          </a:xfrm>
          <a:prstGeom prst="rect">
            <a:avLst/>
          </a:prstGeom>
        </p:spPr>
      </p:pic>
      <p:sp>
        <p:nvSpPr>
          <p:cNvPr id="8" name="CasellaDiTesto 7">
            <a:extLst>
              <a:ext uri="{FF2B5EF4-FFF2-40B4-BE49-F238E27FC236}">
                <a16:creationId xmlns:a16="http://schemas.microsoft.com/office/drawing/2014/main" id="{E7D40EDB-40F7-224A-0737-0644BE702996}"/>
              </a:ext>
            </a:extLst>
          </p:cNvPr>
          <p:cNvSpPr txBox="1"/>
          <p:nvPr/>
        </p:nvSpPr>
        <p:spPr>
          <a:xfrm>
            <a:off x="814391" y="457216"/>
            <a:ext cx="690905"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spTree>
    <p:extLst>
      <p:ext uri="{BB962C8B-B14F-4D97-AF65-F5344CB8AC3E}">
        <p14:creationId xmlns:p14="http://schemas.microsoft.com/office/powerpoint/2010/main" val="425740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C7A2-4D25-D123-4C20-2BC5E9C3C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BF8BD-20F2-FDFB-2DE8-F148B1198F95}"/>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02CAEECC-1F16-0366-28D3-1643B8B1BB36}"/>
              </a:ext>
            </a:extLst>
          </p:cNvPr>
          <p:cNvPicPr>
            <a:picLocks noChangeAspect="1"/>
          </p:cNvPicPr>
          <p:nvPr/>
        </p:nvPicPr>
        <p:blipFill>
          <a:blip r:embed="rId2"/>
          <a:stretch>
            <a:fillRect/>
          </a:stretch>
        </p:blipFill>
        <p:spPr>
          <a:xfrm>
            <a:off x="0" y="577094"/>
            <a:ext cx="4492360" cy="1713719"/>
          </a:xfrm>
          <a:prstGeom prst="rect">
            <a:avLst/>
          </a:prstGeom>
        </p:spPr>
      </p:pic>
      <p:sp>
        <p:nvSpPr>
          <p:cNvPr id="4" name="CasellaDiTesto 3">
            <a:extLst>
              <a:ext uri="{FF2B5EF4-FFF2-40B4-BE49-F238E27FC236}">
                <a16:creationId xmlns:a16="http://schemas.microsoft.com/office/drawing/2014/main" id="{80B29307-0D95-0F62-BB4F-A0DFEB2A14DA}"/>
              </a:ext>
            </a:extLst>
          </p:cNvPr>
          <p:cNvSpPr txBox="1"/>
          <p:nvPr/>
        </p:nvSpPr>
        <p:spPr>
          <a:xfrm>
            <a:off x="814391" y="457216"/>
            <a:ext cx="690905" cy="369332"/>
          </a:xfrm>
          <a:prstGeom prst="rect">
            <a:avLst/>
          </a:prstGeom>
          <a:noFill/>
          <a:ln>
            <a:solidFill>
              <a:srgbClr val="000090"/>
            </a:solidFill>
          </a:ln>
        </p:spPr>
        <p:txBody>
          <a:bodyPr wrap="square" rtlCol="0">
            <a:spAutoFit/>
          </a:bodyPr>
          <a:lstStyle/>
          <a:p>
            <a:r>
              <a:rPr lang="it-IT" b="1" dirty="0">
                <a:solidFill>
                  <a:srgbClr val="000090"/>
                </a:solidFill>
              </a:rPr>
              <a:t>2016</a:t>
            </a:r>
          </a:p>
        </p:txBody>
      </p:sp>
      <p:sp>
        <p:nvSpPr>
          <p:cNvPr id="6" name="CasellaDiTesto 5">
            <a:extLst>
              <a:ext uri="{FF2B5EF4-FFF2-40B4-BE49-F238E27FC236}">
                <a16:creationId xmlns:a16="http://schemas.microsoft.com/office/drawing/2014/main" id="{2BFEABFA-7065-1CCC-EA4C-1BA3D361F5EB}"/>
              </a:ext>
            </a:extLst>
          </p:cNvPr>
          <p:cNvSpPr txBox="1"/>
          <p:nvPr/>
        </p:nvSpPr>
        <p:spPr>
          <a:xfrm>
            <a:off x="0" y="6627168"/>
            <a:ext cx="11213431" cy="230832"/>
          </a:xfrm>
          <a:prstGeom prst="rect">
            <a:avLst/>
          </a:prstGeom>
          <a:noFill/>
        </p:spPr>
        <p:txBody>
          <a:bodyPr wrap="square">
            <a:spAutoFit/>
          </a:bodyPr>
          <a:lstStyle/>
          <a:p>
            <a:r>
              <a:rPr lang="it-IT" sz="900" dirty="0" err="1">
                <a:solidFill>
                  <a:schemeClr val="accent1"/>
                </a:solidFill>
              </a:rPr>
              <a:t>Elnahas</a:t>
            </a:r>
            <a:r>
              <a:rPr lang="it-IT" sz="900" dirty="0">
                <a:solidFill>
                  <a:schemeClr val="accent1"/>
                </a:solidFill>
              </a:rPr>
              <a:t> A, Jackson TD, </a:t>
            </a:r>
            <a:r>
              <a:rPr lang="it-IT" sz="900" dirty="0" err="1">
                <a:solidFill>
                  <a:schemeClr val="accent1"/>
                </a:solidFill>
              </a:rPr>
              <a:t>Okrainec</a:t>
            </a:r>
            <a:r>
              <a:rPr lang="it-IT" sz="900" dirty="0">
                <a:solidFill>
                  <a:schemeClr val="accent1"/>
                </a:solidFill>
              </a:rPr>
              <a:t> A, Austin PC, Bell CM, </a:t>
            </a:r>
            <a:r>
              <a:rPr lang="it-IT" sz="900" dirty="0" err="1">
                <a:solidFill>
                  <a:schemeClr val="accent1"/>
                </a:solidFill>
              </a:rPr>
              <a:t>Urbach</a:t>
            </a:r>
            <a:r>
              <a:rPr lang="it-IT" sz="900" dirty="0">
                <a:solidFill>
                  <a:schemeClr val="accent1"/>
                </a:solidFill>
              </a:rPr>
              <a:t> DR. The </a:t>
            </a:r>
            <a:r>
              <a:rPr lang="it-IT" sz="900" dirty="0" err="1">
                <a:solidFill>
                  <a:schemeClr val="accent1"/>
                </a:solidFill>
              </a:rPr>
              <a:t>effect</a:t>
            </a:r>
            <a:r>
              <a:rPr lang="it-IT" sz="900" dirty="0">
                <a:solidFill>
                  <a:schemeClr val="accent1"/>
                </a:solidFill>
              </a:rPr>
              <a:t> of the Ontario </a:t>
            </a:r>
            <a:r>
              <a:rPr lang="it-IT" sz="900" dirty="0" err="1">
                <a:solidFill>
                  <a:schemeClr val="accent1"/>
                </a:solidFill>
              </a:rPr>
              <a:t>Bariatric</a:t>
            </a:r>
            <a:r>
              <a:rPr lang="it-IT" sz="900" dirty="0">
                <a:solidFill>
                  <a:schemeClr val="accent1"/>
                </a:solidFill>
              </a:rPr>
              <a:t> Network on health services </a:t>
            </a:r>
            <a:r>
              <a:rPr lang="it-IT" sz="900" dirty="0" err="1">
                <a:solidFill>
                  <a:schemeClr val="accent1"/>
                </a:solidFill>
              </a:rPr>
              <a:t>utilization</a:t>
            </a:r>
            <a:r>
              <a:rPr lang="it-IT" sz="900" dirty="0">
                <a:solidFill>
                  <a:schemeClr val="accent1"/>
                </a:solidFill>
              </a:rPr>
              <a:t> after </a:t>
            </a:r>
            <a:r>
              <a:rPr lang="it-IT" sz="900" dirty="0" err="1">
                <a:solidFill>
                  <a:schemeClr val="accent1"/>
                </a:solidFill>
              </a:rPr>
              <a:t>bariatric</a:t>
            </a:r>
            <a:r>
              <a:rPr lang="it-IT" sz="900" dirty="0">
                <a:solidFill>
                  <a:schemeClr val="accent1"/>
                </a:solidFill>
              </a:rPr>
              <a:t> surgery: a </a:t>
            </a:r>
            <a:r>
              <a:rPr lang="it-IT" sz="900" dirty="0" err="1">
                <a:solidFill>
                  <a:schemeClr val="accent1"/>
                </a:solidFill>
              </a:rPr>
              <a:t>retrospective</a:t>
            </a:r>
            <a:r>
              <a:rPr lang="it-IT" sz="900" dirty="0">
                <a:solidFill>
                  <a:schemeClr val="accent1"/>
                </a:solidFill>
              </a:rPr>
              <a:t> </a:t>
            </a:r>
            <a:r>
              <a:rPr lang="it-IT" sz="900" dirty="0" err="1">
                <a:solidFill>
                  <a:schemeClr val="accent1"/>
                </a:solidFill>
              </a:rPr>
              <a:t>cohort</a:t>
            </a:r>
            <a:r>
              <a:rPr lang="it-IT" sz="900" dirty="0">
                <a:solidFill>
                  <a:schemeClr val="accent1"/>
                </a:solidFill>
              </a:rPr>
              <a:t> study. CMAJ Open. 2016 Sep 14;4(3):E489-E495. </a:t>
            </a:r>
          </a:p>
        </p:txBody>
      </p:sp>
      <p:pic>
        <p:nvPicPr>
          <p:cNvPr id="7" name="Immagine 6">
            <a:extLst>
              <a:ext uri="{FF2B5EF4-FFF2-40B4-BE49-F238E27FC236}">
                <a16:creationId xmlns:a16="http://schemas.microsoft.com/office/drawing/2014/main" id="{32D47F09-5CC7-2EF1-76CF-EB7612A1D707}"/>
              </a:ext>
            </a:extLst>
          </p:cNvPr>
          <p:cNvPicPr>
            <a:picLocks noChangeAspect="1"/>
          </p:cNvPicPr>
          <p:nvPr/>
        </p:nvPicPr>
        <p:blipFill>
          <a:blip r:embed="rId3"/>
          <a:srcRect l="8737" t="7208" r="5636" b="21805"/>
          <a:stretch>
            <a:fillRect/>
          </a:stretch>
        </p:blipFill>
        <p:spPr>
          <a:xfrm>
            <a:off x="5420800" y="373607"/>
            <a:ext cx="5241176" cy="2133601"/>
          </a:xfrm>
          <a:prstGeom prst="rect">
            <a:avLst/>
          </a:prstGeom>
        </p:spPr>
      </p:pic>
      <p:pic>
        <p:nvPicPr>
          <p:cNvPr id="8" name="Immagine 7">
            <a:extLst>
              <a:ext uri="{FF2B5EF4-FFF2-40B4-BE49-F238E27FC236}">
                <a16:creationId xmlns:a16="http://schemas.microsoft.com/office/drawing/2014/main" id="{A0FF6DA4-47D0-702C-EF5F-9BB862658A3C}"/>
              </a:ext>
            </a:extLst>
          </p:cNvPr>
          <p:cNvPicPr>
            <a:picLocks noChangeAspect="1"/>
          </p:cNvPicPr>
          <p:nvPr/>
        </p:nvPicPr>
        <p:blipFill>
          <a:blip r:embed="rId4"/>
          <a:srcRect l="1226" t="2147" r="1226"/>
          <a:stretch>
            <a:fillRect/>
          </a:stretch>
        </p:blipFill>
        <p:spPr>
          <a:xfrm>
            <a:off x="0" y="2609219"/>
            <a:ext cx="5970829" cy="4020850"/>
          </a:xfrm>
          <a:prstGeom prst="rect">
            <a:avLst/>
          </a:prstGeom>
        </p:spPr>
      </p:pic>
      <p:pic>
        <p:nvPicPr>
          <p:cNvPr id="9" name="Immagine 8">
            <a:extLst>
              <a:ext uri="{FF2B5EF4-FFF2-40B4-BE49-F238E27FC236}">
                <a16:creationId xmlns:a16="http://schemas.microsoft.com/office/drawing/2014/main" id="{4CB2416E-967E-2B46-2981-37027B621151}"/>
              </a:ext>
            </a:extLst>
          </p:cNvPr>
          <p:cNvPicPr>
            <a:picLocks noChangeAspect="1"/>
          </p:cNvPicPr>
          <p:nvPr/>
        </p:nvPicPr>
        <p:blipFill>
          <a:blip r:embed="rId5"/>
          <a:stretch>
            <a:fillRect/>
          </a:stretch>
        </p:blipFill>
        <p:spPr>
          <a:xfrm>
            <a:off x="5970829" y="2507208"/>
            <a:ext cx="6120914" cy="4151736"/>
          </a:xfrm>
          <a:prstGeom prst="rect">
            <a:avLst/>
          </a:prstGeom>
        </p:spPr>
      </p:pic>
    </p:spTree>
    <p:extLst>
      <p:ext uri="{BB962C8B-B14F-4D97-AF65-F5344CB8AC3E}">
        <p14:creationId xmlns:p14="http://schemas.microsoft.com/office/powerpoint/2010/main" val="3712968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BB5F1-A8E6-88E3-BB03-F1A32DC4C6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DF642-B979-3D56-E105-E8DA773DB850}"/>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551F1962-C24B-9083-DF8D-BC47BE1262B6}"/>
              </a:ext>
            </a:extLst>
          </p:cNvPr>
          <p:cNvPicPr>
            <a:picLocks noChangeAspect="1"/>
          </p:cNvPicPr>
          <p:nvPr/>
        </p:nvPicPr>
        <p:blipFill>
          <a:blip r:embed="rId2"/>
          <a:stretch>
            <a:fillRect/>
          </a:stretch>
        </p:blipFill>
        <p:spPr>
          <a:xfrm>
            <a:off x="0" y="577094"/>
            <a:ext cx="4492360" cy="1713719"/>
          </a:xfrm>
          <a:prstGeom prst="rect">
            <a:avLst/>
          </a:prstGeom>
        </p:spPr>
      </p:pic>
      <p:sp>
        <p:nvSpPr>
          <p:cNvPr id="4" name="CasellaDiTesto 3">
            <a:extLst>
              <a:ext uri="{FF2B5EF4-FFF2-40B4-BE49-F238E27FC236}">
                <a16:creationId xmlns:a16="http://schemas.microsoft.com/office/drawing/2014/main" id="{2851914F-D2D7-E3B5-F1AD-270FB829F610}"/>
              </a:ext>
            </a:extLst>
          </p:cNvPr>
          <p:cNvSpPr txBox="1"/>
          <p:nvPr/>
        </p:nvSpPr>
        <p:spPr>
          <a:xfrm>
            <a:off x="814391" y="457216"/>
            <a:ext cx="690905" cy="369332"/>
          </a:xfrm>
          <a:prstGeom prst="rect">
            <a:avLst/>
          </a:prstGeom>
          <a:noFill/>
          <a:ln>
            <a:solidFill>
              <a:srgbClr val="000090"/>
            </a:solidFill>
          </a:ln>
        </p:spPr>
        <p:txBody>
          <a:bodyPr wrap="square" rtlCol="0">
            <a:spAutoFit/>
          </a:bodyPr>
          <a:lstStyle/>
          <a:p>
            <a:r>
              <a:rPr lang="it-IT" b="1" dirty="0">
                <a:solidFill>
                  <a:srgbClr val="000090"/>
                </a:solidFill>
              </a:rPr>
              <a:t>2016</a:t>
            </a:r>
          </a:p>
        </p:txBody>
      </p:sp>
      <p:sp>
        <p:nvSpPr>
          <p:cNvPr id="6" name="CasellaDiTesto 5">
            <a:extLst>
              <a:ext uri="{FF2B5EF4-FFF2-40B4-BE49-F238E27FC236}">
                <a16:creationId xmlns:a16="http://schemas.microsoft.com/office/drawing/2014/main" id="{A71003BE-E6FC-B760-CC4D-ED4DE1C1E2A4}"/>
              </a:ext>
            </a:extLst>
          </p:cNvPr>
          <p:cNvSpPr txBox="1"/>
          <p:nvPr/>
        </p:nvSpPr>
        <p:spPr>
          <a:xfrm>
            <a:off x="0" y="6627168"/>
            <a:ext cx="11213431" cy="230832"/>
          </a:xfrm>
          <a:prstGeom prst="rect">
            <a:avLst/>
          </a:prstGeom>
          <a:noFill/>
        </p:spPr>
        <p:txBody>
          <a:bodyPr wrap="square">
            <a:spAutoFit/>
          </a:bodyPr>
          <a:lstStyle/>
          <a:p>
            <a:r>
              <a:rPr lang="it-IT" sz="900" dirty="0" err="1">
                <a:solidFill>
                  <a:schemeClr val="accent1"/>
                </a:solidFill>
              </a:rPr>
              <a:t>Elnahas</a:t>
            </a:r>
            <a:r>
              <a:rPr lang="it-IT" sz="900" dirty="0">
                <a:solidFill>
                  <a:schemeClr val="accent1"/>
                </a:solidFill>
              </a:rPr>
              <a:t> A, Jackson TD, </a:t>
            </a:r>
            <a:r>
              <a:rPr lang="it-IT" sz="900" dirty="0" err="1">
                <a:solidFill>
                  <a:schemeClr val="accent1"/>
                </a:solidFill>
              </a:rPr>
              <a:t>Okrainec</a:t>
            </a:r>
            <a:r>
              <a:rPr lang="it-IT" sz="900" dirty="0">
                <a:solidFill>
                  <a:schemeClr val="accent1"/>
                </a:solidFill>
              </a:rPr>
              <a:t> A, Austin PC, Bell CM, </a:t>
            </a:r>
            <a:r>
              <a:rPr lang="it-IT" sz="900" dirty="0" err="1">
                <a:solidFill>
                  <a:schemeClr val="accent1"/>
                </a:solidFill>
              </a:rPr>
              <a:t>Urbach</a:t>
            </a:r>
            <a:r>
              <a:rPr lang="it-IT" sz="900" dirty="0">
                <a:solidFill>
                  <a:schemeClr val="accent1"/>
                </a:solidFill>
              </a:rPr>
              <a:t> DR. The </a:t>
            </a:r>
            <a:r>
              <a:rPr lang="it-IT" sz="900" dirty="0" err="1">
                <a:solidFill>
                  <a:schemeClr val="accent1"/>
                </a:solidFill>
              </a:rPr>
              <a:t>effect</a:t>
            </a:r>
            <a:r>
              <a:rPr lang="it-IT" sz="900" dirty="0">
                <a:solidFill>
                  <a:schemeClr val="accent1"/>
                </a:solidFill>
              </a:rPr>
              <a:t> of the Ontario </a:t>
            </a:r>
            <a:r>
              <a:rPr lang="it-IT" sz="900" dirty="0" err="1">
                <a:solidFill>
                  <a:schemeClr val="accent1"/>
                </a:solidFill>
              </a:rPr>
              <a:t>Bariatric</a:t>
            </a:r>
            <a:r>
              <a:rPr lang="it-IT" sz="900" dirty="0">
                <a:solidFill>
                  <a:schemeClr val="accent1"/>
                </a:solidFill>
              </a:rPr>
              <a:t> Network on health services </a:t>
            </a:r>
            <a:r>
              <a:rPr lang="it-IT" sz="900" dirty="0" err="1">
                <a:solidFill>
                  <a:schemeClr val="accent1"/>
                </a:solidFill>
              </a:rPr>
              <a:t>utilization</a:t>
            </a:r>
            <a:r>
              <a:rPr lang="it-IT" sz="900" dirty="0">
                <a:solidFill>
                  <a:schemeClr val="accent1"/>
                </a:solidFill>
              </a:rPr>
              <a:t> after </a:t>
            </a:r>
            <a:r>
              <a:rPr lang="it-IT" sz="900" dirty="0" err="1">
                <a:solidFill>
                  <a:schemeClr val="accent1"/>
                </a:solidFill>
              </a:rPr>
              <a:t>bariatric</a:t>
            </a:r>
            <a:r>
              <a:rPr lang="it-IT" sz="900" dirty="0">
                <a:solidFill>
                  <a:schemeClr val="accent1"/>
                </a:solidFill>
              </a:rPr>
              <a:t> surgery: a </a:t>
            </a:r>
            <a:r>
              <a:rPr lang="it-IT" sz="900" dirty="0" err="1">
                <a:solidFill>
                  <a:schemeClr val="accent1"/>
                </a:solidFill>
              </a:rPr>
              <a:t>retrospective</a:t>
            </a:r>
            <a:r>
              <a:rPr lang="it-IT" sz="900" dirty="0">
                <a:solidFill>
                  <a:schemeClr val="accent1"/>
                </a:solidFill>
              </a:rPr>
              <a:t> </a:t>
            </a:r>
            <a:r>
              <a:rPr lang="it-IT" sz="900" dirty="0" err="1">
                <a:solidFill>
                  <a:schemeClr val="accent1"/>
                </a:solidFill>
              </a:rPr>
              <a:t>cohort</a:t>
            </a:r>
            <a:r>
              <a:rPr lang="it-IT" sz="900" dirty="0">
                <a:solidFill>
                  <a:schemeClr val="accent1"/>
                </a:solidFill>
              </a:rPr>
              <a:t> study. CMAJ Open. 2016 Sep 14;4(3):E489-E495. </a:t>
            </a:r>
          </a:p>
        </p:txBody>
      </p:sp>
      <p:pic>
        <p:nvPicPr>
          <p:cNvPr id="10" name="Immagine 9">
            <a:extLst>
              <a:ext uri="{FF2B5EF4-FFF2-40B4-BE49-F238E27FC236}">
                <a16:creationId xmlns:a16="http://schemas.microsoft.com/office/drawing/2014/main" id="{5AC0DFB9-2408-968F-AF53-55D60D8D7F13}"/>
              </a:ext>
            </a:extLst>
          </p:cNvPr>
          <p:cNvPicPr>
            <a:picLocks noChangeAspect="1"/>
          </p:cNvPicPr>
          <p:nvPr/>
        </p:nvPicPr>
        <p:blipFill>
          <a:blip r:embed="rId3"/>
          <a:srcRect l="-1" t="2902" r="1980" b="6705"/>
          <a:stretch>
            <a:fillRect/>
          </a:stretch>
        </p:blipFill>
        <p:spPr>
          <a:xfrm>
            <a:off x="8380868" y="355205"/>
            <a:ext cx="3309212" cy="4475413"/>
          </a:xfrm>
          <a:prstGeom prst="rect">
            <a:avLst/>
          </a:prstGeom>
        </p:spPr>
      </p:pic>
      <p:pic>
        <p:nvPicPr>
          <p:cNvPr id="5" name="Immagine 4">
            <a:extLst>
              <a:ext uri="{FF2B5EF4-FFF2-40B4-BE49-F238E27FC236}">
                <a16:creationId xmlns:a16="http://schemas.microsoft.com/office/drawing/2014/main" id="{68FDEEAD-B564-A15D-2915-C57E5BB199E2}"/>
              </a:ext>
            </a:extLst>
          </p:cNvPr>
          <p:cNvPicPr>
            <a:picLocks noChangeAspect="1"/>
          </p:cNvPicPr>
          <p:nvPr/>
        </p:nvPicPr>
        <p:blipFill>
          <a:blip r:embed="rId4"/>
          <a:srcRect l="2728" t="1109" r="3454" b="16015"/>
          <a:stretch>
            <a:fillRect/>
          </a:stretch>
        </p:blipFill>
        <p:spPr>
          <a:xfrm>
            <a:off x="4767682" y="355205"/>
            <a:ext cx="3574474" cy="3620655"/>
          </a:xfrm>
          <a:prstGeom prst="rect">
            <a:avLst/>
          </a:prstGeom>
        </p:spPr>
      </p:pic>
      <p:sp>
        <p:nvSpPr>
          <p:cNvPr id="13" name="Rettangolo 12">
            <a:extLst>
              <a:ext uri="{FF2B5EF4-FFF2-40B4-BE49-F238E27FC236}">
                <a16:creationId xmlns:a16="http://schemas.microsoft.com/office/drawing/2014/main" id="{DD15DCC6-5A93-240D-1952-D5A491150A22}"/>
              </a:ext>
            </a:extLst>
          </p:cNvPr>
          <p:cNvSpPr/>
          <p:nvPr/>
        </p:nvSpPr>
        <p:spPr>
          <a:xfrm>
            <a:off x="7211832" y="1548310"/>
            <a:ext cx="1130324" cy="1754909"/>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4" name="Rettangolo 13">
            <a:extLst>
              <a:ext uri="{FF2B5EF4-FFF2-40B4-BE49-F238E27FC236}">
                <a16:creationId xmlns:a16="http://schemas.microsoft.com/office/drawing/2014/main" id="{CF1FAE7F-D296-44A5-9794-EB18CE4042FE}"/>
              </a:ext>
            </a:extLst>
          </p:cNvPr>
          <p:cNvSpPr/>
          <p:nvPr/>
        </p:nvSpPr>
        <p:spPr>
          <a:xfrm>
            <a:off x="10614932" y="1387771"/>
            <a:ext cx="1075148" cy="2369173"/>
          </a:xfrm>
          <a:prstGeom prst="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dirty="0"/>
          </a:p>
        </p:txBody>
      </p:sp>
      <p:sp>
        <p:nvSpPr>
          <p:cNvPr id="16" name="CasellaDiTesto 15">
            <a:extLst>
              <a:ext uri="{FF2B5EF4-FFF2-40B4-BE49-F238E27FC236}">
                <a16:creationId xmlns:a16="http://schemas.microsoft.com/office/drawing/2014/main" id="{95CD44D4-E0FF-11E7-3C34-F29269DF44D3}"/>
              </a:ext>
            </a:extLst>
          </p:cNvPr>
          <p:cNvSpPr txBox="1"/>
          <p:nvPr/>
        </p:nvSpPr>
        <p:spPr>
          <a:xfrm>
            <a:off x="89207" y="4811286"/>
            <a:ext cx="12019665" cy="1815882"/>
          </a:xfrm>
          <a:prstGeom prst="rect">
            <a:avLst/>
          </a:prstGeom>
          <a:noFill/>
        </p:spPr>
        <p:txBody>
          <a:bodyPr wrap="square">
            <a:spAutoFit/>
          </a:bodyPr>
          <a:lstStyle/>
          <a:p>
            <a:pPr marL="285750" indent="-285750" algn="just">
              <a:buFont typeface="Arial" panose="020B0604020202020204" pitchFamily="34" charset="0"/>
              <a:buChar char="•"/>
            </a:pPr>
            <a:r>
              <a:rPr lang="en-US" sz="1400" dirty="0"/>
              <a:t>In this study involving </a:t>
            </a:r>
            <a:r>
              <a:rPr lang="en-US" sz="1400" b="1" dirty="0"/>
              <a:t>10 031 patients</a:t>
            </a:r>
            <a:r>
              <a:rPr lang="en-US" sz="1400" dirty="0"/>
              <a:t>, MBS at an Ontario Bariatric Network </a:t>
            </a:r>
            <a:r>
              <a:rPr lang="en-US" sz="1400" dirty="0" err="1"/>
              <a:t>centre</a:t>
            </a:r>
            <a:r>
              <a:rPr lang="en-US" sz="1400" dirty="0"/>
              <a:t> of excellence was associated with significantly less use of postoperative hospital services than out-of-country surgery. </a:t>
            </a:r>
          </a:p>
          <a:p>
            <a:pPr algn="just"/>
            <a:endParaRPr lang="en-US" sz="1400" dirty="0"/>
          </a:p>
          <a:p>
            <a:pPr marL="285750" indent="-285750" algn="just">
              <a:buFont typeface="Arial" panose="020B0604020202020204" pitchFamily="34" charset="0"/>
              <a:buChar char="•"/>
            </a:pPr>
            <a:r>
              <a:rPr lang="en-US" sz="1400" dirty="0"/>
              <a:t>This  findings support</a:t>
            </a:r>
            <a:r>
              <a:rPr lang="it-IT" sz="1400" dirty="0"/>
              <a:t> </a:t>
            </a:r>
            <a:r>
              <a:rPr lang="en-US" sz="1400" dirty="0"/>
              <a:t>the American Society for Metabolic and Bariatric Surgery’s</a:t>
            </a:r>
            <a:r>
              <a:rPr lang="it-IT" sz="1400" dirty="0"/>
              <a:t> </a:t>
            </a:r>
            <a:r>
              <a:rPr lang="en-US" sz="1400" dirty="0"/>
              <a:t>position on global bariatric health care, which discourages</a:t>
            </a:r>
            <a:r>
              <a:rPr lang="it-IT" sz="1400" dirty="0"/>
              <a:t> </a:t>
            </a:r>
            <a:r>
              <a:rPr lang="en-US" sz="1400" dirty="0"/>
              <a:t>“referral across international borders or long distances … for</a:t>
            </a:r>
            <a:r>
              <a:rPr lang="it-IT" sz="1400" dirty="0"/>
              <a:t> </a:t>
            </a:r>
            <a:r>
              <a:rPr lang="en-US" sz="1400" dirty="0"/>
              <a:t>patients requesting bariatric surgery if a high-quality bariatric</a:t>
            </a:r>
            <a:r>
              <a:rPr lang="it-IT" sz="1400" dirty="0"/>
              <a:t> </a:t>
            </a:r>
            <a:r>
              <a:rPr lang="en-US" sz="1400" dirty="0"/>
              <a:t>program is available locally.”</a:t>
            </a:r>
          </a:p>
          <a:p>
            <a:pPr algn="just"/>
            <a:endParaRPr lang="it-IT" sz="1400" dirty="0"/>
          </a:p>
          <a:p>
            <a:pPr marL="285750" indent="-285750" algn="just">
              <a:buFont typeface="Arial" panose="020B0604020202020204" pitchFamily="34" charset="0"/>
              <a:buChar char="•"/>
            </a:pPr>
            <a:r>
              <a:rPr lang="it-IT" sz="1400" b="1" dirty="0">
                <a:solidFill>
                  <a:srgbClr val="C00000"/>
                </a:solidFill>
              </a:rPr>
              <a:t>I</a:t>
            </a:r>
            <a:r>
              <a:rPr lang="en-US" sz="1400" b="1" dirty="0" err="1">
                <a:solidFill>
                  <a:srgbClr val="C00000"/>
                </a:solidFill>
              </a:rPr>
              <a:t>mplementing</a:t>
            </a:r>
            <a:r>
              <a:rPr lang="en-US" sz="1400" b="1" dirty="0">
                <a:solidFill>
                  <a:srgbClr val="C00000"/>
                </a:solidFill>
              </a:rPr>
              <a:t> a comprehensive and</a:t>
            </a:r>
            <a:r>
              <a:rPr lang="it-IT" sz="1400" b="1" dirty="0">
                <a:solidFill>
                  <a:srgbClr val="C00000"/>
                </a:solidFill>
              </a:rPr>
              <a:t> </a:t>
            </a:r>
            <a:r>
              <a:rPr lang="en-US" sz="1400" b="1" dirty="0">
                <a:solidFill>
                  <a:srgbClr val="C00000"/>
                </a:solidFill>
              </a:rPr>
              <a:t>multidisciplinary provincial bariatric program provided a better</a:t>
            </a:r>
            <a:r>
              <a:rPr lang="it-IT" sz="1400" b="1" dirty="0">
                <a:solidFill>
                  <a:srgbClr val="C00000"/>
                </a:solidFill>
              </a:rPr>
              <a:t> </a:t>
            </a:r>
            <a:r>
              <a:rPr lang="en-US" sz="1400" b="1" dirty="0">
                <a:solidFill>
                  <a:srgbClr val="C00000"/>
                </a:solidFill>
              </a:rPr>
              <a:t>model of care than outsourcing bariatric surgical services</a:t>
            </a:r>
            <a:r>
              <a:rPr lang="it-IT" sz="1400" b="1" dirty="0">
                <a:solidFill>
                  <a:srgbClr val="C00000"/>
                </a:solidFill>
              </a:rPr>
              <a:t> </a:t>
            </a:r>
            <a:r>
              <a:rPr lang="en-US" sz="1400" b="1" dirty="0">
                <a:solidFill>
                  <a:srgbClr val="C00000"/>
                </a:solidFill>
              </a:rPr>
              <a:t>by increasing outpatient care and reducing the use of postoperative</a:t>
            </a:r>
            <a:r>
              <a:rPr lang="it-IT" sz="1400" b="1" dirty="0">
                <a:solidFill>
                  <a:srgbClr val="C00000"/>
                </a:solidFill>
              </a:rPr>
              <a:t> </a:t>
            </a:r>
            <a:r>
              <a:rPr lang="en-US" sz="1400" b="1" dirty="0">
                <a:solidFill>
                  <a:srgbClr val="C00000"/>
                </a:solidFill>
              </a:rPr>
              <a:t>hospital services</a:t>
            </a:r>
          </a:p>
        </p:txBody>
      </p:sp>
    </p:spTree>
    <p:extLst>
      <p:ext uri="{BB962C8B-B14F-4D97-AF65-F5344CB8AC3E}">
        <p14:creationId xmlns:p14="http://schemas.microsoft.com/office/powerpoint/2010/main" val="318712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823E8-FBE2-7685-9E6B-6E6E18EDF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BEFE5-7B37-8359-84C4-606BE897CAAC}"/>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D240A15D-5991-F828-47BF-CAB3B201DEC6}"/>
              </a:ext>
            </a:extLst>
          </p:cNvPr>
          <p:cNvPicPr>
            <a:picLocks noChangeAspect="1"/>
          </p:cNvPicPr>
          <p:nvPr/>
        </p:nvPicPr>
        <p:blipFill>
          <a:blip r:embed="rId2"/>
          <a:stretch>
            <a:fillRect/>
          </a:stretch>
        </p:blipFill>
        <p:spPr>
          <a:xfrm>
            <a:off x="1" y="355205"/>
            <a:ext cx="4156364" cy="1539733"/>
          </a:xfrm>
          <a:prstGeom prst="rect">
            <a:avLst/>
          </a:prstGeom>
        </p:spPr>
      </p:pic>
      <p:sp>
        <p:nvSpPr>
          <p:cNvPr id="4" name="CasellaDiTesto 3">
            <a:extLst>
              <a:ext uri="{FF2B5EF4-FFF2-40B4-BE49-F238E27FC236}">
                <a16:creationId xmlns:a16="http://schemas.microsoft.com/office/drawing/2014/main" id="{301B192E-2F35-DF67-C2AB-57C7246817B4}"/>
              </a:ext>
            </a:extLst>
          </p:cNvPr>
          <p:cNvSpPr txBox="1"/>
          <p:nvPr/>
        </p:nvSpPr>
        <p:spPr>
          <a:xfrm>
            <a:off x="1858100" y="496454"/>
            <a:ext cx="690905"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sp>
        <p:nvSpPr>
          <p:cNvPr id="6" name="CasellaDiTesto 5">
            <a:extLst>
              <a:ext uri="{FF2B5EF4-FFF2-40B4-BE49-F238E27FC236}">
                <a16:creationId xmlns:a16="http://schemas.microsoft.com/office/drawing/2014/main" id="{8BABC364-8A05-BCFD-FE7C-A8EC41847031}"/>
              </a:ext>
            </a:extLst>
          </p:cNvPr>
          <p:cNvSpPr txBox="1"/>
          <p:nvPr/>
        </p:nvSpPr>
        <p:spPr>
          <a:xfrm>
            <a:off x="0" y="6627168"/>
            <a:ext cx="10861963" cy="230832"/>
          </a:xfrm>
          <a:prstGeom prst="rect">
            <a:avLst/>
          </a:prstGeom>
          <a:noFill/>
        </p:spPr>
        <p:txBody>
          <a:bodyPr wrap="square">
            <a:spAutoFit/>
          </a:bodyPr>
          <a:lstStyle/>
          <a:p>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Lazzati</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 Chatellier G, Paolino L,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Batahei</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S,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Katsahian</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S. Postoperative care fragmentation in bariatric surgery and risk of mortality: a nationwide study. Surg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Relat</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Dis. 2021 Jul;17(7):1327-1333. </a:t>
            </a:r>
            <a:endParaRPr lang="it-IT" sz="900" dirty="0">
              <a:solidFill>
                <a:schemeClr val="accent1"/>
              </a:solidFill>
            </a:endParaRPr>
          </a:p>
        </p:txBody>
      </p:sp>
      <p:pic>
        <p:nvPicPr>
          <p:cNvPr id="7" name="Immagine 6">
            <a:extLst>
              <a:ext uri="{FF2B5EF4-FFF2-40B4-BE49-F238E27FC236}">
                <a16:creationId xmlns:a16="http://schemas.microsoft.com/office/drawing/2014/main" id="{DFA58CBE-CBB5-CAF3-10BF-BFF1E66B6983}"/>
              </a:ext>
            </a:extLst>
          </p:cNvPr>
          <p:cNvPicPr>
            <a:picLocks noChangeAspect="1"/>
          </p:cNvPicPr>
          <p:nvPr/>
        </p:nvPicPr>
        <p:blipFill>
          <a:blip r:embed="rId3"/>
          <a:stretch>
            <a:fillRect/>
          </a:stretch>
        </p:blipFill>
        <p:spPr>
          <a:xfrm>
            <a:off x="5652654" y="399427"/>
            <a:ext cx="6120914" cy="3292125"/>
          </a:xfrm>
          <a:prstGeom prst="rect">
            <a:avLst/>
          </a:prstGeom>
        </p:spPr>
      </p:pic>
      <p:pic>
        <p:nvPicPr>
          <p:cNvPr id="9" name="Immagine 8">
            <a:extLst>
              <a:ext uri="{FF2B5EF4-FFF2-40B4-BE49-F238E27FC236}">
                <a16:creationId xmlns:a16="http://schemas.microsoft.com/office/drawing/2014/main" id="{E22A025F-FC7A-5DE3-DC01-CCE88CF555B7}"/>
              </a:ext>
            </a:extLst>
          </p:cNvPr>
          <p:cNvPicPr>
            <a:picLocks noChangeAspect="1"/>
          </p:cNvPicPr>
          <p:nvPr/>
        </p:nvPicPr>
        <p:blipFill>
          <a:blip r:embed="rId4"/>
          <a:stretch>
            <a:fillRect/>
          </a:stretch>
        </p:blipFill>
        <p:spPr>
          <a:xfrm>
            <a:off x="0" y="1889053"/>
            <a:ext cx="4683204" cy="4738115"/>
          </a:xfrm>
          <a:prstGeom prst="rect">
            <a:avLst/>
          </a:prstGeom>
        </p:spPr>
      </p:pic>
      <p:sp>
        <p:nvSpPr>
          <p:cNvPr id="11" name="CasellaDiTesto 10">
            <a:extLst>
              <a:ext uri="{FF2B5EF4-FFF2-40B4-BE49-F238E27FC236}">
                <a16:creationId xmlns:a16="http://schemas.microsoft.com/office/drawing/2014/main" id="{C9ECE19F-CDC8-947F-886C-30B278D50E79}"/>
              </a:ext>
            </a:extLst>
          </p:cNvPr>
          <p:cNvSpPr txBox="1"/>
          <p:nvPr/>
        </p:nvSpPr>
        <p:spPr>
          <a:xfrm>
            <a:off x="4765962" y="3873250"/>
            <a:ext cx="7426037" cy="1384995"/>
          </a:xfrm>
          <a:prstGeom prst="rect">
            <a:avLst/>
          </a:prstGeom>
          <a:noFill/>
        </p:spPr>
        <p:txBody>
          <a:bodyPr wrap="square">
            <a:spAutoFit/>
          </a:bodyPr>
          <a:lstStyle/>
          <a:p>
            <a:pPr marL="285750" indent="-285750" algn="just">
              <a:buFont typeface="Arial" panose="020B0604020202020204" pitchFamily="34" charset="0"/>
              <a:buChar char="•"/>
            </a:pPr>
            <a:r>
              <a:rPr lang="en-US" sz="1400" b="1" dirty="0">
                <a:solidFill>
                  <a:schemeClr val="accent1"/>
                </a:solidFill>
              </a:rPr>
              <a:t>Readmission</a:t>
            </a:r>
            <a:r>
              <a:rPr lang="en-US" sz="1400" dirty="0"/>
              <a:t> after bariatric surgery may to lead to </a:t>
            </a:r>
            <a:r>
              <a:rPr lang="en-US" sz="1400" b="1" dirty="0">
                <a:solidFill>
                  <a:schemeClr val="accent1"/>
                </a:solidFill>
              </a:rPr>
              <a:t>fragmentation of care </a:t>
            </a:r>
            <a:r>
              <a:rPr lang="en-US" sz="1400" dirty="0"/>
              <a:t>if readmission occurs at a facility other than the index hospital. The effect of readmission to a </a:t>
            </a:r>
            <a:r>
              <a:rPr lang="en-US" sz="1400" dirty="0" err="1"/>
              <a:t>nonindex</a:t>
            </a:r>
            <a:r>
              <a:rPr lang="en-US" sz="1400" dirty="0"/>
              <a:t> hospital on postoperative mortality remains unclear for bariatric surgery.</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In a cohort of </a:t>
            </a:r>
            <a:r>
              <a:rPr lang="en-US" sz="1400" b="1" dirty="0">
                <a:solidFill>
                  <a:schemeClr val="accent1"/>
                </a:solidFill>
              </a:rPr>
              <a:t>278,600 </a:t>
            </a:r>
            <a:r>
              <a:rPr lang="en-US" sz="1400" dirty="0"/>
              <a:t>patients who received MBS, </a:t>
            </a:r>
            <a:r>
              <a:rPr lang="en-US" sz="1400" b="1" dirty="0">
                <a:solidFill>
                  <a:schemeClr val="accent1"/>
                </a:solidFill>
              </a:rPr>
              <a:t>12.760 (4.6%) </a:t>
            </a:r>
            <a:r>
              <a:rPr lang="en-US" sz="1400" dirty="0"/>
              <a:t>were </a:t>
            </a:r>
            <a:r>
              <a:rPr lang="en-US" sz="1400" b="1" dirty="0">
                <a:solidFill>
                  <a:schemeClr val="accent1"/>
                </a:solidFill>
              </a:rPr>
              <a:t>readmitted within 30 days</a:t>
            </a:r>
            <a:r>
              <a:rPr lang="en-US" sz="1400" dirty="0"/>
              <a:t>. In cases of readmission, </a:t>
            </a:r>
            <a:r>
              <a:rPr lang="en-US" sz="1400" b="1" dirty="0">
                <a:solidFill>
                  <a:schemeClr val="accent1"/>
                </a:solidFill>
              </a:rPr>
              <a:t>23% of patients were admitted to a non-index hospital</a:t>
            </a:r>
            <a:r>
              <a:rPr lang="en-US" sz="1400" dirty="0"/>
              <a:t>.</a:t>
            </a:r>
          </a:p>
        </p:txBody>
      </p:sp>
    </p:spTree>
    <p:extLst>
      <p:ext uri="{BB962C8B-B14F-4D97-AF65-F5344CB8AC3E}">
        <p14:creationId xmlns:p14="http://schemas.microsoft.com/office/powerpoint/2010/main" val="2990475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6782B-F397-424E-4807-DA33A3925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2F75E-2E59-C718-C637-333A6B522A83}"/>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116882AE-55B5-9192-F51A-512740803C63}"/>
              </a:ext>
            </a:extLst>
          </p:cNvPr>
          <p:cNvPicPr>
            <a:picLocks noChangeAspect="1"/>
          </p:cNvPicPr>
          <p:nvPr/>
        </p:nvPicPr>
        <p:blipFill>
          <a:blip r:embed="rId2"/>
          <a:stretch>
            <a:fillRect/>
          </a:stretch>
        </p:blipFill>
        <p:spPr>
          <a:xfrm>
            <a:off x="1" y="355205"/>
            <a:ext cx="3805381" cy="1409711"/>
          </a:xfrm>
          <a:prstGeom prst="rect">
            <a:avLst/>
          </a:prstGeom>
        </p:spPr>
      </p:pic>
      <p:sp>
        <p:nvSpPr>
          <p:cNvPr id="4" name="CasellaDiTesto 3">
            <a:extLst>
              <a:ext uri="{FF2B5EF4-FFF2-40B4-BE49-F238E27FC236}">
                <a16:creationId xmlns:a16="http://schemas.microsoft.com/office/drawing/2014/main" id="{35642706-0E9E-E7CD-7324-A71810F1104C}"/>
              </a:ext>
            </a:extLst>
          </p:cNvPr>
          <p:cNvSpPr txBox="1"/>
          <p:nvPr/>
        </p:nvSpPr>
        <p:spPr>
          <a:xfrm>
            <a:off x="3805382" y="1135510"/>
            <a:ext cx="690905"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sp>
        <p:nvSpPr>
          <p:cNvPr id="6" name="CasellaDiTesto 5">
            <a:extLst>
              <a:ext uri="{FF2B5EF4-FFF2-40B4-BE49-F238E27FC236}">
                <a16:creationId xmlns:a16="http://schemas.microsoft.com/office/drawing/2014/main" id="{71356C9D-E6B0-CD9D-CED8-730E9702D4CA}"/>
              </a:ext>
            </a:extLst>
          </p:cNvPr>
          <p:cNvSpPr txBox="1"/>
          <p:nvPr/>
        </p:nvSpPr>
        <p:spPr>
          <a:xfrm>
            <a:off x="0" y="6627168"/>
            <a:ext cx="10861963" cy="230832"/>
          </a:xfrm>
          <a:prstGeom prst="rect">
            <a:avLst/>
          </a:prstGeom>
          <a:noFill/>
        </p:spPr>
        <p:txBody>
          <a:bodyPr wrap="square">
            <a:spAutoFit/>
          </a:bodyPr>
          <a:lstStyle/>
          <a:p>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Lazzati</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 Chatellier G, Paolino L,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Batahei</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S,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Katsahian</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S. Postoperative care fragmentation in bariatric surgery and risk of mortality: a nationwide study. Surg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Relat</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Dis. 2021 Jul;17(7):1327-1333. </a:t>
            </a:r>
            <a:endParaRPr lang="it-IT" sz="900" dirty="0">
              <a:solidFill>
                <a:schemeClr val="accent1"/>
              </a:solidFill>
            </a:endParaRPr>
          </a:p>
        </p:txBody>
      </p:sp>
      <p:pic>
        <p:nvPicPr>
          <p:cNvPr id="5" name="Immagine 4">
            <a:extLst>
              <a:ext uri="{FF2B5EF4-FFF2-40B4-BE49-F238E27FC236}">
                <a16:creationId xmlns:a16="http://schemas.microsoft.com/office/drawing/2014/main" id="{574E263E-5DF8-C003-09BE-9F6F69024088}"/>
              </a:ext>
            </a:extLst>
          </p:cNvPr>
          <p:cNvPicPr>
            <a:picLocks noChangeAspect="1"/>
          </p:cNvPicPr>
          <p:nvPr/>
        </p:nvPicPr>
        <p:blipFill>
          <a:blip r:embed="rId3"/>
          <a:stretch>
            <a:fillRect/>
          </a:stretch>
        </p:blipFill>
        <p:spPr>
          <a:xfrm>
            <a:off x="21705" y="1797445"/>
            <a:ext cx="5054600" cy="4705350"/>
          </a:xfrm>
          <a:prstGeom prst="rect">
            <a:avLst/>
          </a:prstGeom>
        </p:spPr>
      </p:pic>
      <p:sp>
        <p:nvSpPr>
          <p:cNvPr id="10" name="CasellaDiTesto 9">
            <a:extLst>
              <a:ext uri="{FF2B5EF4-FFF2-40B4-BE49-F238E27FC236}">
                <a16:creationId xmlns:a16="http://schemas.microsoft.com/office/drawing/2014/main" id="{D777E18E-2437-E958-ACC1-AC4AE33F9A33}"/>
              </a:ext>
            </a:extLst>
          </p:cNvPr>
          <p:cNvSpPr txBox="1"/>
          <p:nvPr/>
        </p:nvSpPr>
        <p:spPr>
          <a:xfrm>
            <a:off x="5076305" y="2143267"/>
            <a:ext cx="7093990" cy="3385542"/>
          </a:xfrm>
          <a:prstGeom prst="rect">
            <a:avLst/>
          </a:prstGeom>
          <a:noFill/>
        </p:spPr>
        <p:txBody>
          <a:bodyPr wrap="square">
            <a:spAutoFit/>
          </a:bodyPr>
          <a:lstStyle/>
          <a:p>
            <a:pPr marL="285750" indent="-285750" algn="just">
              <a:buFont typeface="Arial" panose="020B0604020202020204" pitchFamily="34" charset="0"/>
              <a:buChar char="•"/>
            </a:pPr>
            <a:r>
              <a:rPr lang="en-US" sz="1400" dirty="0"/>
              <a:t>Approximately one-fourth of readmissions after MBS  were to non-index hospitals in this nationwide data set. </a:t>
            </a:r>
          </a:p>
          <a:p>
            <a:pPr algn="just"/>
            <a:endParaRPr lang="en-US" sz="1400" dirty="0"/>
          </a:p>
          <a:p>
            <a:pPr marL="285750" indent="-285750" algn="just">
              <a:buFont typeface="Arial" panose="020B0604020202020204" pitchFamily="34" charset="0"/>
              <a:buChar char="•"/>
            </a:pPr>
            <a:r>
              <a:rPr lang="en-US" sz="1400" b="1" dirty="0">
                <a:solidFill>
                  <a:schemeClr val="accent1"/>
                </a:solidFill>
              </a:rPr>
              <a:t>Non-index readmissions </a:t>
            </a:r>
            <a:r>
              <a:rPr lang="en-US" sz="1400" dirty="0"/>
              <a:t>were associated with </a:t>
            </a:r>
            <a:r>
              <a:rPr lang="en-US" sz="1400" b="1" dirty="0">
                <a:solidFill>
                  <a:schemeClr val="accent1"/>
                </a:solidFill>
              </a:rPr>
              <a:t>5-fold higher odds of mortality compared with readmissions to index hospitals</a:t>
            </a:r>
            <a:r>
              <a:rPr lang="en-US" sz="1400" dirty="0"/>
              <a:t>. </a:t>
            </a:r>
          </a:p>
          <a:p>
            <a:pPr algn="just"/>
            <a:endParaRPr lang="en-US" sz="1400" dirty="0"/>
          </a:p>
          <a:p>
            <a:pPr marL="285750" indent="-285750" algn="just">
              <a:buFont typeface="Arial" panose="020B0604020202020204" pitchFamily="34" charset="0"/>
              <a:buChar char="•"/>
            </a:pPr>
            <a:r>
              <a:rPr lang="en-US" sz="1400" b="1" dirty="0">
                <a:solidFill>
                  <a:schemeClr val="accent1"/>
                </a:solidFill>
              </a:rPr>
              <a:t>Being readmitted in a Center  of Excellence in Obesity Care </a:t>
            </a:r>
            <a:r>
              <a:rPr lang="en-US" sz="1400" dirty="0"/>
              <a:t>was an </a:t>
            </a:r>
            <a:r>
              <a:rPr lang="en-US" sz="1400" b="1" dirty="0">
                <a:solidFill>
                  <a:schemeClr val="accent1"/>
                </a:solidFill>
              </a:rPr>
              <a:t>independent factor for better survival. </a:t>
            </a:r>
          </a:p>
          <a:p>
            <a:pPr algn="just"/>
            <a:endParaRPr lang="en-US" sz="1400" dirty="0"/>
          </a:p>
          <a:p>
            <a:pPr marL="285750" indent="-285750" algn="just">
              <a:buFont typeface="Arial" panose="020B0604020202020204" pitchFamily="34" charset="0"/>
              <a:buChar char="•"/>
            </a:pPr>
            <a:r>
              <a:rPr lang="en-US" sz="1400" dirty="0"/>
              <a:t>The index hospitals undoubtedly have more comprehensive information on a specific patient, permitting superior </a:t>
            </a:r>
            <a:r>
              <a:rPr lang="en-US" sz="1400" b="1" dirty="0">
                <a:solidFill>
                  <a:schemeClr val="accent1"/>
                </a:solidFill>
              </a:rPr>
              <a:t>continuity of care</a:t>
            </a:r>
            <a:r>
              <a:rPr lang="en-US" sz="1400" dirty="0"/>
              <a:t>. </a:t>
            </a:r>
          </a:p>
          <a:p>
            <a:pPr algn="just"/>
            <a:endParaRPr lang="en-US" sz="1400" dirty="0"/>
          </a:p>
          <a:p>
            <a:pPr marL="285750" indent="-285750" algn="just">
              <a:buFont typeface="Arial" panose="020B0604020202020204" pitchFamily="34" charset="0"/>
              <a:buChar char="•"/>
            </a:pPr>
            <a:r>
              <a:rPr lang="en-US" sz="1400" dirty="0"/>
              <a:t>The enhancement of </a:t>
            </a:r>
            <a:r>
              <a:rPr lang="en-US" sz="1400" b="1" dirty="0">
                <a:solidFill>
                  <a:schemeClr val="accent1"/>
                </a:solidFill>
              </a:rPr>
              <a:t>information sharing </a:t>
            </a:r>
            <a:r>
              <a:rPr lang="en-US" sz="1400" dirty="0"/>
              <a:t>through </a:t>
            </a:r>
            <a:r>
              <a:rPr lang="en-US" sz="1400" b="1" dirty="0">
                <a:solidFill>
                  <a:schemeClr val="accent1"/>
                </a:solidFill>
              </a:rPr>
              <a:t>information technology </a:t>
            </a:r>
            <a:r>
              <a:rPr lang="en-US" sz="1400" dirty="0"/>
              <a:t>is often suggested as a possible solution to the increasing problem of care fragmentation</a:t>
            </a:r>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194622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C095-3107-C8F0-788A-10EBAF15291A}"/>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dirty="0">
                <a:solidFill>
                  <a:schemeClr val="bg1"/>
                </a:solidFill>
              </a:rPr>
              <a:t>Focus sull'importanza di una rete bariatrica nell'urgenza</a:t>
            </a:r>
            <a:endParaRPr lang="en-US" altLang="en-US" sz="2400" b="1" dirty="0">
              <a:solidFill>
                <a:schemeClr val="bg1"/>
              </a:solidFill>
              <a:latin typeface="+mn-lt"/>
              <a:cs typeface="Times New Roman" panose="02020603050405020304" pitchFamily="18" charset="0"/>
            </a:endParaRPr>
          </a:p>
        </p:txBody>
      </p:sp>
      <p:pic>
        <p:nvPicPr>
          <p:cNvPr id="5" name="Immagine 4">
            <a:extLst>
              <a:ext uri="{FF2B5EF4-FFF2-40B4-BE49-F238E27FC236}">
                <a16:creationId xmlns:a16="http://schemas.microsoft.com/office/drawing/2014/main" id="{9566E859-7ABF-CC6C-6640-422AD14E0128}"/>
              </a:ext>
            </a:extLst>
          </p:cNvPr>
          <p:cNvPicPr>
            <a:picLocks noChangeAspect="1"/>
          </p:cNvPicPr>
          <p:nvPr/>
        </p:nvPicPr>
        <p:blipFill>
          <a:blip r:embed="rId2"/>
          <a:srcRect t="11294"/>
          <a:stretch>
            <a:fillRect/>
          </a:stretch>
        </p:blipFill>
        <p:spPr>
          <a:xfrm>
            <a:off x="2007470" y="1299410"/>
            <a:ext cx="8177060" cy="4880547"/>
          </a:xfrm>
          <a:prstGeom prst="rect">
            <a:avLst/>
          </a:prstGeom>
        </p:spPr>
      </p:pic>
      <p:sp>
        <p:nvSpPr>
          <p:cNvPr id="6" name="Titolo 1">
            <a:extLst>
              <a:ext uri="{FF2B5EF4-FFF2-40B4-BE49-F238E27FC236}">
                <a16:creationId xmlns:a16="http://schemas.microsoft.com/office/drawing/2014/main" id="{634BDB8C-5BC7-9CF3-1450-F0CA10EFC1E1}"/>
              </a:ext>
            </a:extLst>
          </p:cNvPr>
          <p:cNvSpPr txBox="1">
            <a:spLocks/>
          </p:cNvSpPr>
          <p:nvPr/>
        </p:nvSpPr>
        <p:spPr>
          <a:xfrm>
            <a:off x="1905801" y="399767"/>
            <a:ext cx="7988969" cy="582594"/>
          </a:xfrm>
          <a:prstGeom prst="rect">
            <a:avLst/>
          </a:prstGeom>
        </p:spPr>
        <p:txBody>
          <a:bodyPr vert="horz" lIns="45720" rIns="4572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400" b="0" i="0" u="none" strike="noStrike" kern="1200" cap="none" spc="0" normalizeH="0" noProof="0" dirty="0">
                <a:ln>
                  <a:noFill/>
                </a:ln>
                <a:solidFill>
                  <a:schemeClr val="tx1"/>
                </a:solidFill>
                <a:effectLst/>
                <a:uLnTx/>
                <a:uFillTx/>
                <a:latin typeface="+mj-lt"/>
                <a:ea typeface="+mj-ea"/>
                <a:cs typeface="+mj-cs"/>
              </a:rPr>
              <a:t>139 Centri SICOB hanno risposto all’indagine conoscitiva</a:t>
            </a:r>
            <a:endParaRPr kumimoji="0" lang="it-IT"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CasellaDiTesto 6">
            <a:extLst>
              <a:ext uri="{FF2B5EF4-FFF2-40B4-BE49-F238E27FC236}">
                <a16:creationId xmlns:a16="http://schemas.microsoft.com/office/drawing/2014/main" id="{CCEFB773-93A8-E55B-00A2-1590D4823F96}"/>
              </a:ext>
            </a:extLst>
          </p:cNvPr>
          <p:cNvSpPr txBox="1"/>
          <p:nvPr/>
        </p:nvSpPr>
        <p:spPr>
          <a:xfrm>
            <a:off x="125128" y="6458233"/>
            <a:ext cx="7190072" cy="369332"/>
          </a:xfrm>
          <a:prstGeom prst="rect">
            <a:avLst/>
          </a:prstGeom>
          <a:noFill/>
        </p:spPr>
        <p:txBody>
          <a:bodyPr wrap="square" rtlCol="0">
            <a:spAutoFit/>
          </a:bodyPr>
          <a:lstStyle/>
          <a:p>
            <a:r>
              <a:rPr lang="en-US" dirty="0"/>
              <a:t>Dati </a:t>
            </a:r>
            <a:r>
              <a:rPr lang="en-US" dirty="0" err="1"/>
              <a:t>ufficiali</a:t>
            </a:r>
            <a:r>
              <a:rPr lang="en-US" dirty="0"/>
              <a:t> SICOB </a:t>
            </a:r>
            <a:r>
              <a:rPr lang="en-US" dirty="0" err="1"/>
              <a:t>aggiornati</a:t>
            </a:r>
            <a:r>
              <a:rPr lang="en-US" dirty="0"/>
              <a:t> al 21 </a:t>
            </a:r>
            <a:r>
              <a:rPr lang="en-US" dirty="0" err="1"/>
              <a:t>Gennaio</a:t>
            </a:r>
            <a:r>
              <a:rPr lang="en-US" dirty="0"/>
              <a:t> 2024</a:t>
            </a:r>
            <a:endParaRPr lang="it-IT" dirty="0"/>
          </a:p>
        </p:txBody>
      </p:sp>
    </p:spTree>
    <p:extLst>
      <p:ext uri="{BB962C8B-B14F-4D97-AF65-F5344CB8AC3E}">
        <p14:creationId xmlns:p14="http://schemas.microsoft.com/office/powerpoint/2010/main" val="221225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B8670-0E2B-AE67-0AA6-E62B6211A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982D3-3542-A468-9EEB-47F8EE611FE0}"/>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DA6C740C-858F-ED6C-82D9-52F7C3611EE2}"/>
              </a:ext>
            </a:extLst>
          </p:cNvPr>
          <p:cNvPicPr>
            <a:picLocks noChangeAspect="1"/>
          </p:cNvPicPr>
          <p:nvPr/>
        </p:nvPicPr>
        <p:blipFill>
          <a:blip r:embed="rId2"/>
          <a:stretch>
            <a:fillRect/>
          </a:stretch>
        </p:blipFill>
        <p:spPr>
          <a:xfrm>
            <a:off x="71062" y="355205"/>
            <a:ext cx="4270029" cy="1378743"/>
          </a:xfrm>
          <a:prstGeom prst="rect">
            <a:avLst/>
          </a:prstGeom>
        </p:spPr>
      </p:pic>
      <p:sp>
        <p:nvSpPr>
          <p:cNvPr id="4" name="CasellaDiTesto 3">
            <a:extLst>
              <a:ext uri="{FF2B5EF4-FFF2-40B4-BE49-F238E27FC236}">
                <a16:creationId xmlns:a16="http://schemas.microsoft.com/office/drawing/2014/main" id="{D94B9A6D-63F6-2680-9B25-7C72C90AB188}"/>
              </a:ext>
            </a:extLst>
          </p:cNvPr>
          <p:cNvSpPr txBox="1"/>
          <p:nvPr/>
        </p:nvSpPr>
        <p:spPr>
          <a:xfrm>
            <a:off x="258617" y="341078"/>
            <a:ext cx="690905" cy="369332"/>
          </a:xfrm>
          <a:prstGeom prst="rect">
            <a:avLst/>
          </a:prstGeom>
          <a:noFill/>
          <a:ln>
            <a:solidFill>
              <a:srgbClr val="000090"/>
            </a:solidFill>
          </a:ln>
        </p:spPr>
        <p:txBody>
          <a:bodyPr wrap="square" rtlCol="0">
            <a:spAutoFit/>
          </a:bodyPr>
          <a:lstStyle/>
          <a:p>
            <a:r>
              <a:rPr lang="it-IT" b="1" dirty="0">
                <a:solidFill>
                  <a:srgbClr val="000090"/>
                </a:solidFill>
              </a:rPr>
              <a:t>2018</a:t>
            </a:r>
          </a:p>
        </p:txBody>
      </p:sp>
      <p:sp>
        <p:nvSpPr>
          <p:cNvPr id="6" name="CasellaDiTesto 5">
            <a:extLst>
              <a:ext uri="{FF2B5EF4-FFF2-40B4-BE49-F238E27FC236}">
                <a16:creationId xmlns:a16="http://schemas.microsoft.com/office/drawing/2014/main" id="{63715CF4-1FBE-A75B-EAFA-508068580E72}"/>
              </a:ext>
            </a:extLst>
          </p:cNvPr>
          <p:cNvSpPr txBox="1"/>
          <p:nvPr/>
        </p:nvSpPr>
        <p:spPr>
          <a:xfrm>
            <a:off x="0" y="6618052"/>
            <a:ext cx="11360726" cy="239948"/>
          </a:xfrm>
          <a:prstGeom prst="rect">
            <a:avLst/>
          </a:prstGeom>
          <a:noFill/>
        </p:spPr>
        <p:txBody>
          <a:bodyPr wrap="square">
            <a:spAutoFit/>
          </a:bodyPr>
          <a:lstStyle/>
          <a:p>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Caiazzo R, Baud G, Clément G, Lenne X, Torres F,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Dezfoulian</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G,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Lebuffe</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G, Kipnis E,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Dervaux</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B,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Pattou</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F. Impact of Centralized Management of Bariatric Surgery Complications on 90-day Mortality. Ann Surg. 2018 Nov;268(5):831-837. </a:t>
            </a:r>
            <a:endParaRPr lang="it-IT" sz="900" dirty="0">
              <a:solidFill>
                <a:schemeClr val="accent1"/>
              </a:solidFill>
            </a:endParaRPr>
          </a:p>
        </p:txBody>
      </p:sp>
      <p:sp>
        <p:nvSpPr>
          <p:cNvPr id="8" name="CasellaDiTesto 7">
            <a:extLst>
              <a:ext uri="{FF2B5EF4-FFF2-40B4-BE49-F238E27FC236}">
                <a16:creationId xmlns:a16="http://schemas.microsoft.com/office/drawing/2014/main" id="{9D8335C0-A53D-C7C1-0E2E-9A60578E38FA}"/>
              </a:ext>
            </a:extLst>
          </p:cNvPr>
          <p:cNvSpPr txBox="1"/>
          <p:nvPr/>
        </p:nvSpPr>
        <p:spPr>
          <a:xfrm>
            <a:off x="4378037" y="459801"/>
            <a:ext cx="7813963" cy="738664"/>
          </a:xfrm>
          <a:prstGeom prst="rect">
            <a:avLst/>
          </a:prstGeom>
          <a:noFill/>
        </p:spPr>
        <p:txBody>
          <a:bodyPr wrap="square">
            <a:spAutoFit/>
          </a:bodyPr>
          <a:lstStyle/>
          <a:p>
            <a:pPr algn="just"/>
            <a:r>
              <a:rPr lang="en-US" sz="1400" dirty="0"/>
              <a:t>The centralization of care for postoperative complication after BS  implemented by French Authorities in 2013 in the Nord-Pas-de-Calais Region, </a:t>
            </a:r>
            <a:r>
              <a:rPr lang="en-US" sz="1400" dirty="0" err="1"/>
              <a:t>France</a:t>
            </a:r>
            <a:r>
              <a:rPr lang="en-US" sz="1400" dirty="0" err="1">
                <a:sym typeface="Wingdings" panose="05000000000000000000" pitchFamily="2" charset="2"/>
              </a:rPr>
              <a:t></a:t>
            </a:r>
            <a:r>
              <a:rPr lang="en-US" sz="1400" b="1" dirty="0" err="1">
                <a:solidFill>
                  <a:schemeClr val="accent1"/>
                </a:solidFill>
              </a:rPr>
              <a:t>formalized</a:t>
            </a:r>
            <a:r>
              <a:rPr lang="en-US" sz="1400" b="1" dirty="0">
                <a:solidFill>
                  <a:schemeClr val="accent1"/>
                </a:solidFill>
              </a:rPr>
              <a:t> network (OSEAN), </a:t>
            </a:r>
            <a:r>
              <a:rPr lang="en-US" sz="1400" dirty="0"/>
              <a:t>coordinated by 1 tertiary referral center, enrolled all regional institutions performing MBS</a:t>
            </a:r>
          </a:p>
        </p:txBody>
      </p:sp>
      <p:sp>
        <p:nvSpPr>
          <p:cNvPr id="9" name="CasellaDiTesto 8">
            <a:extLst>
              <a:ext uri="{FF2B5EF4-FFF2-40B4-BE49-F238E27FC236}">
                <a16:creationId xmlns:a16="http://schemas.microsoft.com/office/drawing/2014/main" id="{27E2B805-E14B-6419-7C35-EB903DA5662B}"/>
              </a:ext>
            </a:extLst>
          </p:cNvPr>
          <p:cNvSpPr txBox="1"/>
          <p:nvPr/>
        </p:nvSpPr>
        <p:spPr>
          <a:xfrm>
            <a:off x="4341091" y="1838544"/>
            <a:ext cx="3398982" cy="369332"/>
          </a:xfrm>
          <a:prstGeom prst="rect">
            <a:avLst/>
          </a:prstGeom>
          <a:noFill/>
        </p:spPr>
        <p:txBody>
          <a:bodyPr wrap="square" rtlCol="0">
            <a:spAutoFit/>
          </a:bodyPr>
          <a:lstStyle/>
          <a:p>
            <a:pPr algn="ctr"/>
            <a:r>
              <a:rPr lang="it-IT" b="1">
                <a:solidFill>
                  <a:schemeClr val="accent1"/>
                </a:solidFill>
              </a:rPr>
              <a:t>3 principles </a:t>
            </a:r>
            <a:endParaRPr lang="it-IT" b="1" dirty="0">
              <a:solidFill>
                <a:schemeClr val="accent1"/>
              </a:solidFill>
            </a:endParaRPr>
          </a:p>
        </p:txBody>
      </p:sp>
      <p:sp>
        <p:nvSpPr>
          <p:cNvPr id="10" name="Freccia tridirezionale 9">
            <a:extLst>
              <a:ext uri="{FF2B5EF4-FFF2-40B4-BE49-F238E27FC236}">
                <a16:creationId xmlns:a16="http://schemas.microsoft.com/office/drawing/2014/main" id="{3C313EA5-A22C-6A54-F2A4-CA7F8F0B2A07}"/>
              </a:ext>
            </a:extLst>
          </p:cNvPr>
          <p:cNvSpPr/>
          <p:nvPr/>
        </p:nvSpPr>
        <p:spPr>
          <a:xfrm rot="10800000">
            <a:off x="4380897" y="2599875"/>
            <a:ext cx="3430206" cy="1062549"/>
          </a:xfrm>
          <a:prstGeom prst="leftRightUpArrow">
            <a:avLst>
              <a:gd name="adj1" fmla="val 12830"/>
              <a:gd name="adj2" fmla="val 2500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12FFFF3A-106E-5DF0-82F5-BEF897BD4180}"/>
              </a:ext>
            </a:extLst>
          </p:cNvPr>
          <p:cNvSpPr txBox="1"/>
          <p:nvPr/>
        </p:nvSpPr>
        <p:spPr>
          <a:xfrm>
            <a:off x="71062" y="2360286"/>
            <a:ext cx="3976255" cy="738664"/>
          </a:xfrm>
          <a:prstGeom prst="rect">
            <a:avLst/>
          </a:prstGeom>
          <a:noFill/>
        </p:spPr>
        <p:txBody>
          <a:bodyPr wrap="square">
            <a:spAutoFit/>
          </a:bodyPr>
          <a:lstStyle/>
          <a:p>
            <a:pPr algn="just"/>
            <a:r>
              <a:rPr lang="en-US" sz="1400" dirty="0"/>
              <a:t>the </a:t>
            </a:r>
            <a:r>
              <a:rPr lang="en-US" sz="1400" b="1" dirty="0">
                <a:solidFill>
                  <a:schemeClr val="accent1"/>
                </a:solidFill>
              </a:rPr>
              <a:t>24/7 availability of a senior MBS </a:t>
            </a:r>
            <a:r>
              <a:rPr lang="en-US" sz="1400" dirty="0"/>
              <a:t>surgeon from the referral center to provide </a:t>
            </a:r>
            <a:r>
              <a:rPr lang="en-US" sz="1400" b="1" dirty="0">
                <a:solidFill>
                  <a:schemeClr val="accent1"/>
                </a:solidFill>
              </a:rPr>
              <a:t>distant mentoring </a:t>
            </a:r>
            <a:r>
              <a:rPr lang="en-US" sz="1400" dirty="0"/>
              <a:t>or to organize, when necessary, emergency transfers.</a:t>
            </a:r>
            <a:endParaRPr lang="it-IT" sz="1400" dirty="0"/>
          </a:p>
        </p:txBody>
      </p:sp>
      <p:sp>
        <p:nvSpPr>
          <p:cNvPr id="16" name="CasellaDiTesto 15">
            <a:extLst>
              <a:ext uri="{FF2B5EF4-FFF2-40B4-BE49-F238E27FC236}">
                <a16:creationId xmlns:a16="http://schemas.microsoft.com/office/drawing/2014/main" id="{386FF061-DDA1-8163-0CC1-252898473E22}"/>
              </a:ext>
            </a:extLst>
          </p:cNvPr>
          <p:cNvSpPr txBox="1"/>
          <p:nvPr/>
        </p:nvSpPr>
        <p:spPr>
          <a:xfrm>
            <a:off x="3634509" y="3789800"/>
            <a:ext cx="4835236" cy="738664"/>
          </a:xfrm>
          <a:prstGeom prst="rect">
            <a:avLst/>
          </a:prstGeom>
          <a:noFill/>
        </p:spPr>
        <p:txBody>
          <a:bodyPr wrap="square">
            <a:spAutoFit/>
          </a:bodyPr>
          <a:lstStyle/>
          <a:p>
            <a:pPr algn="just"/>
            <a:r>
              <a:rPr lang="en-US" sz="1400" dirty="0"/>
              <a:t>the </a:t>
            </a:r>
            <a:r>
              <a:rPr lang="en-US" sz="1400" b="1" dirty="0">
                <a:solidFill>
                  <a:schemeClr val="accent1"/>
                </a:solidFill>
              </a:rPr>
              <a:t>re-referral</a:t>
            </a:r>
            <a:r>
              <a:rPr lang="en-US" sz="1400" b="1" dirty="0"/>
              <a:t> </a:t>
            </a:r>
            <a:r>
              <a:rPr lang="en-US" sz="1400" dirty="0"/>
              <a:t>of the patient to the center that performed the initial surgery after completion of treatment(s) for complication(s). </a:t>
            </a:r>
            <a:endParaRPr lang="it-IT" sz="1400" dirty="0"/>
          </a:p>
        </p:txBody>
      </p:sp>
      <p:sp>
        <p:nvSpPr>
          <p:cNvPr id="18" name="CasellaDiTesto 17">
            <a:extLst>
              <a:ext uri="{FF2B5EF4-FFF2-40B4-BE49-F238E27FC236}">
                <a16:creationId xmlns:a16="http://schemas.microsoft.com/office/drawing/2014/main" id="{5B24A99A-F206-C5CD-73C2-DE7E249ED8A0}"/>
              </a:ext>
            </a:extLst>
          </p:cNvPr>
          <p:cNvSpPr txBox="1"/>
          <p:nvPr/>
        </p:nvSpPr>
        <p:spPr>
          <a:xfrm>
            <a:off x="7901709" y="2223727"/>
            <a:ext cx="4219230" cy="1169551"/>
          </a:xfrm>
          <a:prstGeom prst="rect">
            <a:avLst/>
          </a:prstGeom>
          <a:noFill/>
        </p:spPr>
        <p:txBody>
          <a:bodyPr wrap="square">
            <a:spAutoFit/>
          </a:bodyPr>
          <a:lstStyle/>
          <a:p>
            <a:pPr algn="just"/>
            <a:r>
              <a:rPr lang="en-US" sz="1400" dirty="0"/>
              <a:t>the </a:t>
            </a:r>
            <a:r>
              <a:rPr lang="en-US" sz="1400" b="1" dirty="0">
                <a:solidFill>
                  <a:schemeClr val="accent1"/>
                </a:solidFill>
              </a:rPr>
              <a:t>attendance</a:t>
            </a:r>
            <a:r>
              <a:rPr lang="en-US" sz="1400" dirty="0"/>
              <a:t> by all surgeons of participating centers to </a:t>
            </a:r>
            <a:r>
              <a:rPr lang="en-US" sz="1400" b="1" dirty="0">
                <a:solidFill>
                  <a:schemeClr val="accent1"/>
                </a:solidFill>
              </a:rPr>
              <a:t>regional Morbidity and Mortality Reviews </a:t>
            </a:r>
            <a:r>
              <a:rPr lang="en-US" sz="1400" dirty="0"/>
              <a:t>organized twice a year for providing an open, collaborative, and transparent review process </a:t>
            </a:r>
            <a:r>
              <a:rPr lang="en-US" sz="1400" b="1" dirty="0">
                <a:solidFill>
                  <a:schemeClr val="accent1"/>
                </a:solidFill>
              </a:rPr>
              <a:t>to examine practices and identify areas of improvement</a:t>
            </a:r>
            <a:r>
              <a:rPr lang="en-US" sz="1400" b="1" dirty="0"/>
              <a:t>.</a:t>
            </a:r>
          </a:p>
        </p:txBody>
      </p:sp>
      <p:sp>
        <p:nvSpPr>
          <p:cNvPr id="20" name="Cornice 19">
            <a:extLst>
              <a:ext uri="{FF2B5EF4-FFF2-40B4-BE49-F238E27FC236}">
                <a16:creationId xmlns:a16="http://schemas.microsoft.com/office/drawing/2014/main" id="{B7997387-60FC-71B9-1B19-97EAE457B9E4}"/>
              </a:ext>
            </a:extLst>
          </p:cNvPr>
          <p:cNvSpPr/>
          <p:nvPr/>
        </p:nvSpPr>
        <p:spPr>
          <a:xfrm>
            <a:off x="5218545" y="1733948"/>
            <a:ext cx="1745673" cy="67710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46132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E4D29-AC7E-E99C-AE2F-A67BBB1B6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7C1AC-40BB-012B-6CCF-7C67AF308CD8}"/>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22" name="CasellaDiTesto 21">
            <a:extLst>
              <a:ext uri="{FF2B5EF4-FFF2-40B4-BE49-F238E27FC236}">
                <a16:creationId xmlns:a16="http://schemas.microsoft.com/office/drawing/2014/main" id="{22C578E7-C7B0-F701-A50D-875924CE2021}"/>
              </a:ext>
            </a:extLst>
          </p:cNvPr>
          <p:cNvSpPr txBox="1"/>
          <p:nvPr/>
        </p:nvSpPr>
        <p:spPr>
          <a:xfrm>
            <a:off x="0" y="3165916"/>
            <a:ext cx="8497453" cy="3385542"/>
          </a:xfrm>
          <a:prstGeom prst="rect">
            <a:avLst/>
          </a:prstGeom>
          <a:noFill/>
        </p:spPr>
        <p:txBody>
          <a:bodyPr wrap="square">
            <a:spAutoFit/>
          </a:bodyPr>
          <a:lstStyle/>
          <a:p>
            <a:pPr marL="285750" indent="-285750" algn="just">
              <a:buFont typeface="Arial" panose="020B0604020202020204" pitchFamily="34" charset="0"/>
              <a:buChar char="•"/>
            </a:pPr>
            <a:r>
              <a:rPr lang="en-US" sz="1400" dirty="0"/>
              <a:t>In this pre–post analysis of all patients who underwent BS in France between 2009 and 2016, the implementation of an organization aiming at centralizing the management of postoperative complications in the Nord-Pas-de-Calais region was associated with a reduction of the overall 90-day mortality rate.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Conversely, the 90-day reoperation rate remained unchanged, suggesting that this organization positively impacted the management of complications rather than their incidence.</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One alternative to the overall centralization of BS could be a selective centralization based on patient characteristics. Controlling risks by selecting patients and adapting hospital expertise to patients’ comorbidities or health status should improve outcome and reduce mortality.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Therefore, selecting patients who would be operated in less expert centers close to their home if this is their choice, based on their mortality risk factors, could be an option. The other patients with more risk factors should be oriented toward COE. </a:t>
            </a:r>
          </a:p>
          <a:p>
            <a:pPr marL="285750" indent="-285750" algn="just">
              <a:buFont typeface="Arial" panose="020B0604020202020204" pitchFamily="34" charset="0"/>
              <a:buChar char="•"/>
            </a:pPr>
            <a:endParaRPr lang="en-US" dirty="0"/>
          </a:p>
        </p:txBody>
      </p:sp>
      <p:pic>
        <p:nvPicPr>
          <p:cNvPr id="3" name="Immagine 2">
            <a:extLst>
              <a:ext uri="{FF2B5EF4-FFF2-40B4-BE49-F238E27FC236}">
                <a16:creationId xmlns:a16="http://schemas.microsoft.com/office/drawing/2014/main" id="{A040F6F9-8A2A-A869-3014-42511977A8A2}"/>
              </a:ext>
            </a:extLst>
          </p:cNvPr>
          <p:cNvPicPr>
            <a:picLocks noChangeAspect="1"/>
          </p:cNvPicPr>
          <p:nvPr/>
        </p:nvPicPr>
        <p:blipFill>
          <a:blip r:embed="rId2"/>
          <a:stretch>
            <a:fillRect/>
          </a:stretch>
        </p:blipFill>
        <p:spPr>
          <a:xfrm>
            <a:off x="71062" y="355205"/>
            <a:ext cx="4270029" cy="1378743"/>
          </a:xfrm>
          <a:prstGeom prst="rect">
            <a:avLst/>
          </a:prstGeom>
        </p:spPr>
      </p:pic>
      <p:sp>
        <p:nvSpPr>
          <p:cNvPr id="4" name="CasellaDiTesto 3">
            <a:extLst>
              <a:ext uri="{FF2B5EF4-FFF2-40B4-BE49-F238E27FC236}">
                <a16:creationId xmlns:a16="http://schemas.microsoft.com/office/drawing/2014/main" id="{D5D03712-14DA-FE8B-4C1A-4FF5CCEC6A23}"/>
              </a:ext>
            </a:extLst>
          </p:cNvPr>
          <p:cNvSpPr txBox="1"/>
          <p:nvPr/>
        </p:nvSpPr>
        <p:spPr>
          <a:xfrm>
            <a:off x="258617" y="341078"/>
            <a:ext cx="690905" cy="369332"/>
          </a:xfrm>
          <a:prstGeom prst="rect">
            <a:avLst/>
          </a:prstGeom>
          <a:noFill/>
          <a:ln>
            <a:solidFill>
              <a:srgbClr val="000090"/>
            </a:solidFill>
          </a:ln>
        </p:spPr>
        <p:txBody>
          <a:bodyPr wrap="square" rtlCol="0">
            <a:spAutoFit/>
          </a:bodyPr>
          <a:lstStyle/>
          <a:p>
            <a:r>
              <a:rPr lang="it-IT" b="1" dirty="0">
                <a:solidFill>
                  <a:srgbClr val="000090"/>
                </a:solidFill>
              </a:rPr>
              <a:t>2018</a:t>
            </a:r>
          </a:p>
        </p:txBody>
      </p:sp>
      <p:sp>
        <p:nvSpPr>
          <p:cNvPr id="5" name="CasellaDiTesto 4">
            <a:extLst>
              <a:ext uri="{FF2B5EF4-FFF2-40B4-BE49-F238E27FC236}">
                <a16:creationId xmlns:a16="http://schemas.microsoft.com/office/drawing/2014/main" id="{C5EA1C01-EE47-A25A-9235-44D92CB0C804}"/>
              </a:ext>
            </a:extLst>
          </p:cNvPr>
          <p:cNvSpPr txBox="1"/>
          <p:nvPr/>
        </p:nvSpPr>
        <p:spPr>
          <a:xfrm>
            <a:off x="0" y="6618052"/>
            <a:ext cx="11360726" cy="239948"/>
          </a:xfrm>
          <a:prstGeom prst="rect">
            <a:avLst/>
          </a:prstGeom>
          <a:noFill/>
        </p:spPr>
        <p:txBody>
          <a:bodyPr wrap="square">
            <a:spAutoFit/>
          </a:bodyPr>
          <a:lstStyle/>
          <a:p>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Caiazzo R, Baud G, Clément G, Lenne X, Torres F,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Dezfoulian</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G,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Lebuffe</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G, Kipnis E,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Dervaux</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B, </a:t>
            </a:r>
            <a:r>
              <a:rPr lang="en-US"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Pattou</a:t>
            </a:r>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F. Impact of Centralized Management of Bariatric Surgery Complications on 90-day Mortality. Ann Surg. 2018 Nov;268(5):831-837. </a:t>
            </a:r>
            <a:endParaRPr lang="it-IT" sz="900" dirty="0">
              <a:solidFill>
                <a:schemeClr val="accent1"/>
              </a:solidFill>
            </a:endParaRPr>
          </a:p>
        </p:txBody>
      </p:sp>
      <p:pic>
        <p:nvPicPr>
          <p:cNvPr id="6" name="Immagine 5">
            <a:extLst>
              <a:ext uri="{FF2B5EF4-FFF2-40B4-BE49-F238E27FC236}">
                <a16:creationId xmlns:a16="http://schemas.microsoft.com/office/drawing/2014/main" id="{D639DE00-AB34-902D-1720-5B803494F952}"/>
              </a:ext>
            </a:extLst>
          </p:cNvPr>
          <p:cNvPicPr>
            <a:picLocks noChangeAspect="1"/>
          </p:cNvPicPr>
          <p:nvPr/>
        </p:nvPicPr>
        <p:blipFill>
          <a:blip r:embed="rId3"/>
          <a:stretch>
            <a:fillRect/>
          </a:stretch>
        </p:blipFill>
        <p:spPr>
          <a:xfrm>
            <a:off x="4412152" y="355205"/>
            <a:ext cx="4085301" cy="2810711"/>
          </a:xfrm>
          <a:prstGeom prst="rect">
            <a:avLst/>
          </a:prstGeom>
        </p:spPr>
      </p:pic>
      <p:pic>
        <p:nvPicPr>
          <p:cNvPr id="7" name="Immagine 6">
            <a:extLst>
              <a:ext uri="{FF2B5EF4-FFF2-40B4-BE49-F238E27FC236}">
                <a16:creationId xmlns:a16="http://schemas.microsoft.com/office/drawing/2014/main" id="{D5A3AAEE-8392-3578-55C3-B99505556519}"/>
              </a:ext>
            </a:extLst>
          </p:cNvPr>
          <p:cNvPicPr>
            <a:picLocks noChangeAspect="1"/>
          </p:cNvPicPr>
          <p:nvPr/>
        </p:nvPicPr>
        <p:blipFill>
          <a:blip r:embed="rId4"/>
          <a:stretch>
            <a:fillRect/>
          </a:stretch>
        </p:blipFill>
        <p:spPr>
          <a:xfrm>
            <a:off x="8568514" y="389569"/>
            <a:ext cx="2859272" cy="4858933"/>
          </a:xfrm>
          <a:prstGeom prst="rect">
            <a:avLst/>
          </a:prstGeom>
        </p:spPr>
      </p:pic>
    </p:spTree>
    <p:extLst>
      <p:ext uri="{BB962C8B-B14F-4D97-AF65-F5344CB8AC3E}">
        <p14:creationId xmlns:p14="http://schemas.microsoft.com/office/powerpoint/2010/main" val="403427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8A31-87E4-290D-30EF-8F1177DE8FF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E5A35BC-B8EA-7B88-80F8-78D229AD89A8}"/>
              </a:ext>
            </a:extLst>
          </p:cNvPr>
          <p:cNvSpPr txBox="1">
            <a:spLocks/>
          </p:cNvSpPr>
          <p:nvPr/>
        </p:nvSpPr>
        <p:spPr>
          <a:xfrm>
            <a:off x="0"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5" name="CasellaDiTesto 4">
            <a:extLst>
              <a:ext uri="{FF2B5EF4-FFF2-40B4-BE49-F238E27FC236}">
                <a16:creationId xmlns:a16="http://schemas.microsoft.com/office/drawing/2014/main" id="{CBE5A5FB-B71E-4259-45B8-5C1DC2CDE86A}"/>
              </a:ext>
            </a:extLst>
          </p:cNvPr>
          <p:cNvSpPr txBox="1"/>
          <p:nvPr/>
        </p:nvSpPr>
        <p:spPr>
          <a:xfrm>
            <a:off x="0" y="6350169"/>
            <a:ext cx="12192000" cy="507831"/>
          </a:xfrm>
          <a:prstGeom prst="rect">
            <a:avLst/>
          </a:prstGeom>
          <a:noFill/>
        </p:spPr>
        <p:txBody>
          <a:bodyPr wrap="square">
            <a:spAutoFit/>
          </a:bodyPr>
          <a:lstStyle/>
          <a:p>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Makki</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H,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Mahdy</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T, Emile SH,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Nofal</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H, Asaad Y,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Abdulateef</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O, Rasheed M,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Madyan</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 Analysis of Emergency Department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Visits</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and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Unplanned</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Readmission</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After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Bariatric</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Surgery: An Experience From a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Tertiary</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Referral</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Center.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Surg</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Laparosc</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Endosc</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Percutan</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Tech. 2021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Oct</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14;32(1):107-113</a:t>
            </a:r>
            <a:r>
              <a:rPr lang="it-IT" dirty="0"/>
              <a:t>. </a:t>
            </a:r>
          </a:p>
        </p:txBody>
      </p:sp>
      <p:pic>
        <p:nvPicPr>
          <p:cNvPr id="6" name="Immagine 5">
            <a:extLst>
              <a:ext uri="{FF2B5EF4-FFF2-40B4-BE49-F238E27FC236}">
                <a16:creationId xmlns:a16="http://schemas.microsoft.com/office/drawing/2014/main" id="{47A6E732-F4B2-31D1-68EF-96F8E368287D}"/>
              </a:ext>
            </a:extLst>
          </p:cNvPr>
          <p:cNvPicPr>
            <a:picLocks noChangeAspect="1"/>
          </p:cNvPicPr>
          <p:nvPr/>
        </p:nvPicPr>
        <p:blipFill>
          <a:blip r:embed="rId2"/>
          <a:stretch>
            <a:fillRect/>
          </a:stretch>
        </p:blipFill>
        <p:spPr>
          <a:xfrm>
            <a:off x="0" y="524994"/>
            <a:ext cx="4347532" cy="1766727"/>
          </a:xfrm>
          <a:prstGeom prst="rect">
            <a:avLst/>
          </a:prstGeom>
        </p:spPr>
      </p:pic>
      <p:sp>
        <p:nvSpPr>
          <p:cNvPr id="7" name="CasellaDiTesto 6">
            <a:extLst>
              <a:ext uri="{FF2B5EF4-FFF2-40B4-BE49-F238E27FC236}">
                <a16:creationId xmlns:a16="http://schemas.microsoft.com/office/drawing/2014/main" id="{237CFF10-BD93-BA44-AE91-156E1C3CE389}"/>
              </a:ext>
            </a:extLst>
          </p:cNvPr>
          <p:cNvSpPr txBox="1"/>
          <p:nvPr/>
        </p:nvSpPr>
        <p:spPr>
          <a:xfrm>
            <a:off x="258617" y="341078"/>
            <a:ext cx="690905"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pic>
        <p:nvPicPr>
          <p:cNvPr id="8" name="Immagine 7">
            <a:extLst>
              <a:ext uri="{FF2B5EF4-FFF2-40B4-BE49-F238E27FC236}">
                <a16:creationId xmlns:a16="http://schemas.microsoft.com/office/drawing/2014/main" id="{20260191-79FE-C8C6-BBCB-D8F2FE64247C}"/>
              </a:ext>
            </a:extLst>
          </p:cNvPr>
          <p:cNvPicPr>
            <a:picLocks noChangeAspect="1"/>
          </p:cNvPicPr>
          <p:nvPr/>
        </p:nvPicPr>
        <p:blipFill>
          <a:blip r:embed="rId3"/>
          <a:stretch>
            <a:fillRect/>
          </a:stretch>
        </p:blipFill>
        <p:spPr>
          <a:xfrm>
            <a:off x="39174" y="2291721"/>
            <a:ext cx="5706351" cy="2956816"/>
          </a:xfrm>
          <a:prstGeom prst="rect">
            <a:avLst/>
          </a:prstGeom>
        </p:spPr>
      </p:pic>
      <p:pic>
        <p:nvPicPr>
          <p:cNvPr id="11" name="Immagine 10">
            <a:extLst>
              <a:ext uri="{FF2B5EF4-FFF2-40B4-BE49-F238E27FC236}">
                <a16:creationId xmlns:a16="http://schemas.microsoft.com/office/drawing/2014/main" id="{B818D172-DD15-8AE8-D49F-9675620F3E36}"/>
              </a:ext>
            </a:extLst>
          </p:cNvPr>
          <p:cNvPicPr>
            <a:picLocks noChangeAspect="1"/>
          </p:cNvPicPr>
          <p:nvPr/>
        </p:nvPicPr>
        <p:blipFill>
          <a:blip r:embed="rId4"/>
          <a:stretch>
            <a:fillRect/>
          </a:stretch>
        </p:blipFill>
        <p:spPr>
          <a:xfrm>
            <a:off x="5745525" y="399779"/>
            <a:ext cx="3322356" cy="5950390"/>
          </a:xfrm>
          <a:prstGeom prst="rect">
            <a:avLst/>
          </a:prstGeom>
        </p:spPr>
      </p:pic>
      <p:pic>
        <p:nvPicPr>
          <p:cNvPr id="13" name="Immagine 12">
            <a:extLst>
              <a:ext uri="{FF2B5EF4-FFF2-40B4-BE49-F238E27FC236}">
                <a16:creationId xmlns:a16="http://schemas.microsoft.com/office/drawing/2014/main" id="{B7D42B25-101D-F638-338A-073ADD3900E1}"/>
              </a:ext>
            </a:extLst>
          </p:cNvPr>
          <p:cNvPicPr>
            <a:picLocks noChangeAspect="1"/>
          </p:cNvPicPr>
          <p:nvPr/>
        </p:nvPicPr>
        <p:blipFill>
          <a:blip r:embed="rId5"/>
          <a:stretch>
            <a:fillRect/>
          </a:stretch>
        </p:blipFill>
        <p:spPr>
          <a:xfrm>
            <a:off x="9143535" y="524994"/>
            <a:ext cx="3009291" cy="4308557"/>
          </a:xfrm>
          <a:prstGeom prst="rect">
            <a:avLst/>
          </a:prstGeom>
        </p:spPr>
      </p:pic>
    </p:spTree>
    <p:extLst>
      <p:ext uri="{BB962C8B-B14F-4D97-AF65-F5344CB8AC3E}">
        <p14:creationId xmlns:p14="http://schemas.microsoft.com/office/powerpoint/2010/main" val="145070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22DE7-45D9-3EE7-D340-FD6F8161902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905C65D-1B61-AF0E-C353-0C8DEC4C5BB2}"/>
              </a:ext>
            </a:extLst>
          </p:cNvPr>
          <p:cNvSpPr txBox="1">
            <a:spLocks/>
          </p:cNvSpPr>
          <p:nvPr/>
        </p:nvSpPr>
        <p:spPr>
          <a:xfrm>
            <a:off x="0"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5" name="CasellaDiTesto 4">
            <a:extLst>
              <a:ext uri="{FF2B5EF4-FFF2-40B4-BE49-F238E27FC236}">
                <a16:creationId xmlns:a16="http://schemas.microsoft.com/office/drawing/2014/main" id="{D8B82E70-282B-42E2-494B-A8B29297CE32}"/>
              </a:ext>
            </a:extLst>
          </p:cNvPr>
          <p:cNvSpPr txBox="1"/>
          <p:nvPr/>
        </p:nvSpPr>
        <p:spPr>
          <a:xfrm>
            <a:off x="0" y="6350169"/>
            <a:ext cx="12192000" cy="507831"/>
          </a:xfrm>
          <a:prstGeom prst="rect">
            <a:avLst/>
          </a:prstGeom>
          <a:noFill/>
        </p:spPr>
        <p:txBody>
          <a:bodyPr wrap="square">
            <a:spAutoFit/>
          </a:bodyPr>
          <a:lstStyle/>
          <a:p>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Makki</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H,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Mahdy</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T, Emile SH,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Nofal</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H, Asaad Y,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Abdulateef</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O, Rasheed M,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Madyan</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 Analysis of Emergency Department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Visits</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and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Unplanned</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Readmission</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After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Bariatric</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Surgery: An Experience From a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Tertiary</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Referral</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Center.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Surg</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Laparosc</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Endosc</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Percutan</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Tech. 2021 </a:t>
            </a:r>
            <a:r>
              <a:rPr lang="it-IT" sz="900" dirty="0" err="1">
                <a:solidFill>
                  <a:schemeClr val="accent1"/>
                </a:solidFill>
                <a:latin typeface="Calibri" panose="020F0502020204030204" pitchFamily="34" charset="0"/>
                <a:ea typeface="Calibri" panose="020F0502020204030204" pitchFamily="34" charset="0"/>
                <a:cs typeface="Calibri" panose="020F0502020204030204" pitchFamily="34" charset="0"/>
              </a:rPr>
              <a:t>Oct</a:t>
            </a:r>
            <a:r>
              <a:rPr lang="it-IT" sz="900" dirty="0">
                <a:solidFill>
                  <a:schemeClr val="accent1"/>
                </a:solidFill>
                <a:latin typeface="Calibri" panose="020F0502020204030204" pitchFamily="34" charset="0"/>
                <a:ea typeface="Calibri" panose="020F0502020204030204" pitchFamily="34" charset="0"/>
                <a:cs typeface="Calibri" panose="020F0502020204030204" pitchFamily="34" charset="0"/>
              </a:rPr>
              <a:t> 14;32(1):107-113</a:t>
            </a:r>
            <a:r>
              <a:rPr lang="it-IT" dirty="0"/>
              <a:t>. </a:t>
            </a:r>
          </a:p>
        </p:txBody>
      </p:sp>
      <p:pic>
        <p:nvPicPr>
          <p:cNvPr id="6" name="Immagine 5">
            <a:extLst>
              <a:ext uri="{FF2B5EF4-FFF2-40B4-BE49-F238E27FC236}">
                <a16:creationId xmlns:a16="http://schemas.microsoft.com/office/drawing/2014/main" id="{064F86BA-A231-319D-5DC8-8112D9A04AC6}"/>
              </a:ext>
            </a:extLst>
          </p:cNvPr>
          <p:cNvPicPr>
            <a:picLocks noChangeAspect="1"/>
          </p:cNvPicPr>
          <p:nvPr/>
        </p:nvPicPr>
        <p:blipFill>
          <a:blip r:embed="rId2"/>
          <a:stretch>
            <a:fillRect/>
          </a:stretch>
        </p:blipFill>
        <p:spPr>
          <a:xfrm>
            <a:off x="85923" y="355205"/>
            <a:ext cx="5326587" cy="2164590"/>
          </a:xfrm>
          <a:prstGeom prst="rect">
            <a:avLst/>
          </a:prstGeom>
        </p:spPr>
      </p:pic>
      <p:sp>
        <p:nvSpPr>
          <p:cNvPr id="7" name="CasellaDiTesto 6">
            <a:extLst>
              <a:ext uri="{FF2B5EF4-FFF2-40B4-BE49-F238E27FC236}">
                <a16:creationId xmlns:a16="http://schemas.microsoft.com/office/drawing/2014/main" id="{F85ED8AE-148F-D7EA-83D0-47C24F0C0F00}"/>
              </a:ext>
            </a:extLst>
          </p:cNvPr>
          <p:cNvSpPr txBox="1"/>
          <p:nvPr/>
        </p:nvSpPr>
        <p:spPr>
          <a:xfrm>
            <a:off x="258617" y="341078"/>
            <a:ext cx="690905"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pic>
        <p:nvPicPr>
          <p:cNvPr id="2" name="Immagine 1">
            <a:extLst>
              <a:ext uri="{FF2B5EF4-FFF2-40B4-BE49-F238E27FC236}">
                <a16:creationId xmlns:a16="http://schemas.microsoft.com/office/drawing/2014/main" id="{2D1BCA9D-D233-0EAD-FCA8-FA58E453C615}"/>
              </a:ext>
            </a:extLst>
          </p:cNvPr>
          <p:cNvPicPr>
            <a:picLocks noChangeAspect="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5671127" y="525744"/>
            <a:ext cx="5962650" cy="3124200"/>
          </a:xfrm>
          <a:prstGeom prst="rect">
            <a:avLst/>
          </a:prstGeom>
          <a:noFill/>
          <a:ln>
            <a:noFill/>
          </a:ln>
        </p:spPr>
      </p:pic>
      <p:sp>
        <p:nvSpPr>
          <p:cNvPr id="9" name="CasellaDiTesto 8">
            <a:extLst>
              <a:ext uri="{FF2B5EF4-FFF2-40B4-BE49-F238E27FC236}">
                <a16:creationId xmlns:a16="http://schemas.microsoft.com/office/drawing/2014/main" id="{BC6C3036-E306-BC3A-9AAD-1E930863DDA0}"/>
              </a:ext>
            </a:extLst>
          </p:cNvPr>
          <p:cNvSpPr txBox="1"/>
          <p:nvPr/>
        </p:nvSpPr>
        <p:spPr>
          <a:xfrm>
            <a:off x="95159" y="4424224"/>
            <a:ext cx="12096841" cy="1819557"/>
          </a:xfrm>
          <a:prstGeom prst="rect">
            <a:avLst/>
          </a:prstGeom>
          <a:noFill/>
        </p:spPr>
        <p:txBody>
          <a:bodyPr wrap="square">
            <a:spAutoFit/>
          </a:bodyPr>
          <a:lstStyle/>
          <a:p>
            <a:pPr marL="285750" indent="-285750" algn="just">
              <a:buFont typeface="Arial" panose="020B0604020202020204" pitchFamily="34" charset="0"/>
              <a:buChar char="•"/>
            </a:pPr>
            <a:r>
              <a:rPr lang="en-US" sz="1400" b="1" dirty="0"/>
              <a:t>2/3 of the indications for ED visits after MBS were not related to MBS per se</a:t>
            </a:r>
            <a:r>
              <a:rPr lang="en-US" sz="1400" dirty="0"/>
              <a:t> and 94% required simple conservative measures. Similarly, 43% of readmissions were not related to bariatric surgery adverse effects and &gt;70% were managed conservatively.</a:t>
            </a:r>
          </a:p>
          <a:p>
            <a:pPr marL="285750" indent="-285750" algn="just">
              <a:buFont typeface="Arial" panose="020B0604020202020204" pitchFamily="34" charset="0"/>
              <a:buChar char="•"/>
            </a:pPr>
            <a:r>
              <a:rPr lang="en-US" sz="1400" dirty="0"/>
              <a:t>To decrease the current rates of ED visits and readmission, a number of </a:t>
            </a:r>
            <a:r>
              <a:rPr lang="en-US" sz="1400" b="1" dirty="0">
                <a:solidFill>
                  <a:schemeClr val="accent1"/>
                </a:solidFill>
              </a:rPr>
              <a:t>strategies</a:t>
            </a:r>
            <a:r>
              <a:rPr lang="en-US" sz="1400" dirty="0"/>
              <a:t> can be employed. </a:t>
            </a:r>
          </a:p>
          <a:p>
            <a:pPr marL="800100" lvl="1" indent="-342900" algn="just">
              <a:buFont typeface="+mj-lt"/>
              <a:buAutoNum type="arabicPeriod"/>
            </a:pPr>
            <a:r>
              <a:rPr lang="en-US" sz="1400" b="1" dirty="0">
                <a:solidFill>
                  <a:schemeClr val="accent1"/>
                </a:solidFill>
              </a:rPr>
              <a:t>patient education programs </a:t>
            </a:r>
            <a:r>
              <a:rPr lang="en-US" sz="1400" dirty="0"/>
              <a:t>based on the contributions of multidisciplinary team</a:t>
            </a:r>
          </a:p>
          <a:p>
            <a:pPr marL="800100" lvl="1" indent="-342900" algn="just">
              <a:buFont typeface="+mj-lt"/>
              <a:buAutoNum type="arabicPeriod"/>
            </a:pPr>
            <a:r>
              <a:rPr lang="en-US" sz="1400" dirty="0"/>
              <a:t>patients should be informed about possible symptoms they may experience after discharge and should be informed about the </a:t>
            </a:r>
            <a:r>
              <a:rPr lang="en-US" sz="1400" b="1" dirty="0">
                <a:solidFill>
                  <a:schemeClr val="accent1"/>
                </a:solidFill>
              </a:rPr>
              <a:t>warning signs </a:t>
            </a:r>
            <a:r>
              <a:rPr lang="en-US" sz="1400" dirty="0"/>
              <a:t>of serious surgical and </a:t>
            </a:r>
            <a:r>
              <a:rPr lang="en-US" sz="1400" b="1" dirty="0">
                <a:solidFill>
                  <a:schemeClr val="accent1"/>
                </a:solidFill>
              </a:rPr>
              <a:t>medical emergencies </a:t>
            </a:r>
            <a:r>
              <a:rPr lang="en-US" sz="1400" dirty="0"/>
              <a:t>that warrant immediate medical care. </a:t>
            </a:r>
          </a:p>
          <a:p>
            <a:pPr marL="800100" lvl="1" indent="-342900" algn="just">
              <a:buFont typeface="+mj-lt"/>
              <a:buAutoNum type="arabicPeriod"/>
            </a:pPr>
            <a:r>
              <a:rPr lang="en-US" sz="1400" dirty="0"/>
              <a:t>providing some type of </a:t>
            </a:r>
            <a:r>
              <a:rPr lang="en-US" sz="1400" b="1" dirty="0">
                <a:solidFill>
                  <a:schemeClr val="accent1"/>
                </a:solidFill>
              </a:rPr>
              <a:t>virtual communication </a:t>
            </a:r>
            <a:r>
              <a:rPr lang="en-US" sz="1400" dirty="0"/>
              <a:t>through a hotline or internet-based applications may help in preliminary screening of patients, thus patients with concerning symptoms are invited to visit the ED immediately whereas those with minor complaints can be counselled by telephone.</a:t>
            </a:r>
          </a:p>
        </p:txBody>
      </p:sp>
      <p:pic>
        <p:nvPicPr>
          <p:cNvPr id="10" name="Immagine 9">
            <a:extLst>
              <a:ext uri="{FF2B5EF4-FFF2-40B4-BE49-F238E27FC236}">
                <a16:creationId xmlns:a16="http://schemas.microsoft.com/office/drawing/2014/main" id="{699AF579-6465-AC60-1D91-F6F31AC36A6A}"/>
              </a:ext>
            </a:extLst>
          </p:cNvPr>
          <p:cNvPicPr>
            <a:picLocks noChangeAspect="1"/>
          </p:cNvPicPr>
          <p:nvPr/>
        </p:nvPicPr>
        <p:blipFill>
          <a:blip r:embed="rId4"/>
          <a:stretch>
            <a:fillRect/>
          </a:stretch>
        </p:blipFill>
        <p:spPr>
          <a:xfrm>
            <a:off x="1379930" y="2519795"/>
            <a:ext cx="2956778" cy="1798041"/>
          </a:xfrm>
          <a:prstGeom prst="rect">
            <a:avLst/>
          </a:prstGeom>
        </p:spPr>
      </p:pic>
    </p:spTree>
    <p:extLst>
      <p:ext uri="{BB962C8B-B14F-4D97-AF65-F5344CB8AC3E}">
        <p14:creationId xmlns:p14="http://schemas.microsoft.com/office/powerpoint/2010/main" val="806960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3EFD2-89D2-E27A-2B40-36C272376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82486-DA8B-10C7-E420-D1B8F110D94E}"/>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DCB78A4F-287A-B76E-87CD-2150E638450B}"/>
              </a:ext>
            </a:extLst>
          </p:cNvPr>
          <p:cNvPicPr>
            <a:picLocks noChangeAspect="1"/>
          </p:cNvPicPr>
          <p:nvPr/>
        </p:nvPicPr>
        <p:blipFill>
          <a:blip r:embed="rId2"/>
          <a:stretch>
            <a:fillRect/>
          </a:stretch>
        </p:blipFill>
        <p:spPr>
          <a:xfrm>
            <a:off x="0" y="355205"/>
            <a:ext cx="5175584" cy="1845477"/>
          </a:xfrm>
          <a:prstGeom prst="rect">
            <a:avLst/>
          </a:prstGeom>
        </p:spPr>
      </p:pic>
      <p:sp>
        <p:nvSpPr>
          <p:cNvPr id="4" name="CasellaDiTesto 3">
            <a:extLst>
              <a:ext uri="{FF2B5EF4-FFF2-40B4-BE49-F238E27FC236}">
                <a16:creationId xmlns:a16="http://schemas.microsoft.com/office/drawing/2014/main" id="{3BABB77F-8ECA-7BA3-4AD0-6C5C9691D7AF}"/>
              </a:ext>
            </a:extLst>
          </p:cNvPr>
          <p:cNvSpPr txBox="1"/>
          <p:nvPr/>
        </p:nvSpPr>
        <p:spPr>
          <a:xfrm>
            <a:off x="5079999" y="812133"/>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pic>
        <p:nvPicPr>
          <p:cNvPr id="5" name="Immagine 4">
            <a:extLst>
              <a:ext uri="{FF2B5EF4-FFF2-40B4-BE49-F238E27FC236}">
                <a16:creationId xmlns:a16="http://schemas.microsoft.com/office/drawing/2014/main" id="{A558245E-C709-BDC9-CD0B-CA1052E1ACFF}"/>
              </a:ext>
            </a:extLst>
          </p:cNvPr>
          <p:cNvPicPr>
            <a:picLocks noChangeAspect="1"/>
          </p:cNvPicPr>
          <p:nvPr/>
        </p:nvPicPr>
        <p:blipFill>
          <a:blip r:embed="rId3"/>
          <a:stretch>
            <a:fillRect/>
          </a:stretch>
        </p:blipFill>
        <p:spPr>
          <a:xfrm>
            <a:off x="6873254" y="468815"/>
            <a:ext cx="2432381" cy="1890796"/>
          </a:xfrm>
          <a:prstGeom prst="rect">
            <a:avLst/>
          </a:prstGeom>
        </p:spPr>
      </p:pic>
      <p:pic>
        <p:nvPicPr>
          <p:cNvPr id="7" name="Immagine 6">
            <a:extLst>
              <a:ext uri="{FF2B5EF4-FFF2-40B4-BE49-F238E27FC236}">
                <a16:creationId xmlns:a16="http://schemas.microsoft.com/office/drawing/2014/main" id="{825D0C1D-D9C6-06B0-89E7-BE12C8F150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799" y="2359611"/>
            <a:ext cx="2743201" cy="2743201"/>
          </a:xfrm>
          <a:prstGeom prst="rect">
            <a:avLst/>
          </a:prstGeom>
        </p:spPr>
      </p:pic>
      <p:sp>
        <p:nvSpPr>
          <p:cNvPr id="8" name="CasellaDiTesto 7">
            <a:extLst>
              <a:ext uri="{FF2B5EF4-FFF2-40B4-BE49-F238E27FC236}">
                <a16:creationId xmlns:a16="http://schemas.microsoft.com/office/drawing/2014/main" id="{E4654893-0F3A-6BDA-2725-30D9CDC01B9F}"/>
              </a:ext>
            </a:extLst>
          </p:cNvPr>
          <p:cNvSpPr txBox="1"/>
          <p:nvPr/>
        </p:nvSpPr>
        <p:spPr>
          <a:xfrm>
            <a:off x="0" y="2513339"/>
            <a:ext cx="9448799" cy="3816429"/>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The </a:t>
            </a:r>
            <a:r>
              <a:rPr lang="en-US" sz="1400" b="1" dirty="0">
                <a:solidFill>
                  <a:srgbClr val="0070C0"/>
                </a:solidFill>
              </a:rPr>
              <a:t>National Emergency Bariatric Surgical Audit (NEBSA) </a:t>
            </a:r>
            <a:r>
              <a:rPr lang="en-US" sz="1400" dirty="0"/>
              <a:t>is</a:t>
            </a:r>
            <a:r>
              <a:rPr lang="it-IT" sz="1400" dirty="0"/>
              <a:t> </a:t>
            </a:r>
            <a:r>
              <a:rPr lang="en-US" sz="1400" dirty="0"/>
              <a:t>poised to significantly enhance the current understanding of emergency</a:t>
            </a:r>
            <a:r>
              <a:rPr lang="it-IT" sz="1400" dirty="0"/>
              <a:t> </a:t>
            </a:r>
            <a:r>
              <a:rPr lang="en-US" sz="1400" dirty="0"/>
              <a:t>bariatric surgery practiced across the UK.</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Preliminary indications</a:t>
            </a:r>
            <a:r>
              <a:rPr lang="it-IT" sz="1400" dirty="0"/>
              <a:t> </a:t>
            </a:r>
            <a:r>
              <a:rPr lang="en-US" sz="1400" dirty="0"/>
              <a:t>suggest that NEBSA will illuminate key aspects of patient</a:t>
            </a:r>
            <a:r>
              <a:rPr lang="it-IT" sz="1400" dirty="0"/>
              <a:t> </a:t>
            </a:r>
            <a:r>
              <a:rPr lang="en-US" sz="1400" dirty="0"/>
              <a:t>demographics, engagement with NHS obesity pathways, and the</a:t>
            </a:r>
            <a:r>
              <a:rPr lang="it-IT" sz="1400" dirty="0"/>
              <a:t> </a:t>
            </a:r>
            <a:r>
              <a:rPr lang="en-US" sz="1400" dirty="0"/>
              <a:t>choice between NHS-funded and self-funded bariatric surgery. By</a:t>
            </a:r>
            <a:r>
              <a:rPr lang="it-IT" sz="1400" dirty="0"/>
              <a:t> </a:t>
            </a:r>
            <a:r>
              <a:rPr lang="en-US" sz="1400" dirty="0"/>
              <a:t>meticulously documenting surgical interventions and outcomes.</a:t>
            </a:r>
          </a:p>
          <a:p>
            <a:pPr marL="285750" indent="-285750" algn="just">
              <a:buFont typeface="Arial" panose="020B0604020202020204" pitchFamily="34" charset="0"/>
              <a:buChar char="•"/>
            </a:pPr>
            <a:endParaRPr lang="it-IT" sz="1400" dirty="0"/>
          </a:p>
          <a:p>
            <a:pPr marL="285750" indent="-285750" algn="just">
              <a:buFont typeface="Arial" panose="020B0604020202020204" pitchFamily="34" charset="0"/>
              <a:buChar char="•"/>
            </a:pPr>
            <a:r>
              <a:rPr lang="it-IT" sz="1400" dirty="0"/>
              <a:t>T</a:t>
            </a:r>
            <a:r>
              <a:rPr lang="en-US" sz="1400" dirty="0"/>
              <a:t>his study is expected to offer valuable</a:t>
            </a:r>
            <a:r>
              <a:rPr lang="it-IT" sz="1400" dirty="0"/>
              <a:t> </a:t>
            </a:r>
            <a:r>
              <a:rPr lang="en-US" sz="1400" dirty="0"/>
              <a:t>insights into current trends and practices of the management of</a:t>
            </a:r>
            <a:r>
              <a:rPr lang="it-IT" sz="1400" dirty="0"/>
              <a:t> </a:t>
            </a:r>
            <a:r>
              <a:rPr lang="en-US" sz="1400" dirty="0"/>
              <a:t>MBS complications nationwide. </a:t>
            </a:r>
          </a:p>
          <a:p>
            <a:pPr algn="just"/>
            <a:endParaRPr lang="en-US" sz="1400" dirty="0"/>
          </a:p>
          <a:p>
            <a:pPr marL="285750" indent="-285750" algn="just">
              <a:buFont typeface="Arial" panose="020B0604020202020204" pitchFamily="34" charset="0"/>
              <a:buChar char="•"/>
            </a:pPr>
            <a:r>
              <a:rPr lang="en-US" sz="1400" dirty="0"/>
              <a:t>This information could be pivotal in </a:t>
            </a:r>
            <a:r>
              <a:rPr lang="en-US" sz="1400" b="1" dirty="0">
                <a:solidFill>
                  <a:srgbClr val="0070C0"/>
                </a:solidFill>
              </a:rPr>
              <a:t>shaping future policy and clinical guidelines to optimize</a:t>
            </a:r>
            <a:r>
              <a:rPr lang="it-IT" sz="1400" b="1" dirty="0">
                <a:solidFill>
                  <a:srgbClr val="0070C0"/>
                </a:solidFill>
              </a:rPr>
              <a:t> </a:t>
            </a:r>
            <a:r>
              <a:rPr lang="en-US" sz="1400" b="1" dirty="0">
                <a:solidFill>
                  <a:srgbClr val="0070C0"/>
                </a:solidFill>
              </a:rPr>
              <a:t>patient care in this rapidly evolving field</a:t>
            </a:r>
            <a:r>
              <a:rPr lang="en-US" sz="1400" dirty="0"/>
              <a:t>. By leveraging the collective</a:t>
            </a:r>
            <a:r>
              <a:rPr lang="it-IT" sz="1400" dirty="0"/>
              <a:t> </a:t>
            </a:r>
            <a:r>
              <a:rPr lang="en-US" sz="1400" dirty="0"/>
              <a:t>expertise and data from numerous </a:t>
            </a:r>
            <a:r>
              <a:rPr lang="en-US" sz="1400" dirty="0" err="1"/>
              <a:t>centres</a:t>
            </a:r>
            <a:r>
              <a:rPr lang="en-US" sz="1400" dirty="0"/>
              <a:t>, NEBSA aims to identify</a:t>
            </a:r>
            <a:r>
              <a:rPr lang="it-IT" sz="1400" dirty="0"/>
              <a:t> </a:t>
            </a:r>
            <a:r>
              <a:rPr lang="en-US" sz="1400" dirty="0"/>
              <a:t>best practices and highlight areas experiencing significantly higher</a:t>
            </a:r>
            <a:r>
              <a:rPr lang="it-IT" sz="1400" dirty="0"/>
              <a:t> </a:t>
            </a:r>
            <a:r>
              <a:rPr lang="en-US" sz="1400" dirty="0"/>
              <a:t>rates of intervention.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 findings from this audit are expected to</a:t>
            </a:r>
            <a:r>
              <a:rPr lang="it-IT" sz="1400" dirty="0"/>
              <a:t> </a:t>
            </a:r>
            <a:r>
              <a:rPr lang="en-US" sz="1400" dirty="0"/>
              <a:t>catalyze discussions at national forums, thereby </a:t>
            </a:r>
            <a:r>
              <a:rPr lang="en-US" sz="1400" b="1" dirty="0">
                <a:solidFill>
                  <a:srgbClr val="0070C0"/>
                </a:solidFill>
              </a:rPr>
              <a:t>informing strategies</a:t>
            </a:r>
            <a:r>
              <a:rPr lang="it-IT" sz="1400" b="1" dirty="0">
                <a:solidFill>
                  <a:srgbClr val="0070C0"/>
                </a:solidFill>
              </a:rPr>
              <a:t> </a:t>
            </a:r>
            <a:r>
              <a:rPr lang="en-US" sz="1400" b="1" dirty="0">
                <a:solidFill>
                  <a:srgbClr val="0070C0"/>
                </a:solidFill>
              </a:rPr>
              <a:t>to bridge knowledge gaps and enhance the overall quality of</a:t>
            </a:r>
            <a:r>
              <a:rPr lang="it-IT" sz="1400" b="1" dirty="0">
                <a:solidFill>
                  <a:srgbClr val="0070C0"/>
                </a:solidFill>
              </a:rPr>
              <a:t> MBS care.</a:t>
            </a:r>
          </a:p>
          <a:p>
            <a:endParaRPr lang="it-IT" dirty="0"/>
          </a:p>
        </p:txBody>
      </p:sp>
      <p:sp>
        <p:nvSpPr>
          <p:cNvPr id="10" name="CasellaDiTesto 9">
            <a:extLst>
              <a:ext uri="{FF2B5EF4-FFF2-40B4-BE49-F238E27FC236}">
                <a16:creationId xmlns:a16="http://schemas.microsoft.com/office/drawing/2014/main" id="{8E6F48F1-7FCD-5B3D-A4C4-38326C8292C5}"/>
              </a:ext>
            </a:extLst>
          </p:cNvPr>
          <p:cNvSpPr txBox="1"/>
          <p:nvPr/>
        </p:nvSpPr>
        <p:spPr>
          <a:xfrm>
            <a:off x="0" y="6502795"/>
            <a:ext cx="12192000" cy="369332"/>
          </a:xfrm>
          <a:prstGeom prst="rect">
            <a:avLst/>
          </a:prstGeom>
          <a:noFill/>
        </p:spPr>
        <p:txBody>
          <a:bodyPr wrap="square">
            <a:spAutoFit/>
          </a:bodyPr>
          <a:lstStyle/>
          <a:p>
            <a:r>
              <a:rPr lang="it-IT" sz="900" dirty="0">
                <a:solidFill>
                  <a:srgbClr val="0070C0"/>
                </a:solidFill>
              </a:rPr>
              <a:t>Iqbal FM, </a:t>
            </a:r>
            <a:r>
              <a:rPr lang="it-IT" sz="900" dirty="0" err="1">
                <a:solidFill>
                  <a:srgbClr val="0070C0"/>
                </a:solidFill>
              </a:rPr>
              <a:t>Askari</a:t>
            </a:r>
            <a:r>
              <a:rPr lang="it-IT" sz="900" dirty="0">
                <a:solidFill>
                  <a:srgbClr val="0070C0"/>
                </a:solidFill>
              </a:rPr>
              <a:t> A, Lee MJ, </a:t>
            </a:r>
            <a:r>
              <a:rPr lang="it-IT" sz="900" dirty="0" err="1">
                <a:solidFill>
                  <a:srgbClr val="0070C0"/>
                </a:solidFill>
              </a:rPr>
              <a:t>Hollyman</a:t>
            </a:r>
            <a:r>
              <a:rPr lang="it-IT" sz="900" dirty="0">
                <a:solidFill>
                  <a:srgbClr val="0070C0"/>
                </a:solidFill>
              </a:rPr>
              <a:t> M, </a:t>
            </a:r>
            <a:r>
              <a:rPr lang="it-IT" sz="900" dirty="0" err="1">
                <a:solidFill>
                  <a:srgbClr val="0070C0"/>
                </a:solidFill>
              </a:rPr>
              <a:t>Zakeri</a:t>
            </a:r>
            <a:r>
              <a:rPr lang="it-IT" sz="900" dirty="0">
                <a:solidFill>
                  <a:srgbClr val="0070C0"/>
                </a:solidFill>
              </a:rPr>
              <a:t> R, </a:t>
            </a:r>
            <a:r>
              <a:rPr lang="it-IT" sz="900" dirty="0" err="1">
                <a:solidFill>
                  <a:srgbClr val="0070C0"/>
                </a:solidFill>
              </a:rPr>
              <a:t>Pournaras</a:t>
            </a:r>
            <a:r>
              <a:rPr lang="it-IT" sz="900" dirty="0">
                <a:solidFill>
                  <a:srgbClr val="0070C0"/>
                </a:solidFill>
              </a:rPr>
              <a:t> DJ, Al-</a:t>
            </a:r>
            <a:r>
              <a:rPr lang="it-IT" sz="900" dirty="0" err="1">
                <a:solidFill>
                  <a:srgbClr val="0070C0"/>
                </a:solidFill>
              </a:rPr>
              <a:t>Taan</a:t>
            </a:r>
            <a:r>
              <a:rPr lang="it-IT" sz="900" dirty="0">
                <a:solidFill>
                  <a:srgbClr val="0070C0"/>
                </a:solidFill>
              </a:rPr>
              <a:t> O, </a:t>
            </a:r>
            <a:r>
              <a:rPr lang="it-IT" sz="900" dirty="0" err="1">
                <a:solidFill>
                  <a:srgbClr val="0070C0"/>
                </a:solidFill>
              </a:rPr>
              <a:t>Munasinghe</a:t>
            </a:r>
            <a:r>
              <a:rPr lang="it-IT" sz="900" dirty="0">
                <a:solidFill>
                  <a:srgbClr val="0070C0"/>
                </a:solidFill>
              </a:rPr>
              <a:t> A, Mohamed A. National Emergency </a:t>
            </a:r>
            <a:r>
              <a:rPr lang="it-IT" sz="900" dirty="0" err="1">
                <a:solidFill>
                  <a:srgbClr val="0070C0"/>
                </a:solidFill>
              </a:rPr>
              <a:t>Bariatric</a:t>
            </a:r>
            <a:r>
              <a:rPr lang="it-IT" sz="900" dirty="0">
                <a:solidFill>
                  <a:srgbClr val="0070C0"/>
                </a:solidFill>
              </a:rPr>
              <a:t> </a:t>
            </a:r>
            <a:r>
              <a:rPr lang="it-IT" sz="900" dirty="0" err="1">
                <a:solidFill>
                  <a:srgbClr val="0070C0"/>
                </a:solidFill>
              </a:rPr>
              <a:t>Surgical</a:t>
            </a:r>
            <a:r>
              <a:rPr lang="it-IT" sz="900" dirty="0">
                <a:solidFill>
                  <a:srgbClr val="0070C0"/>
                </a:solidFill>
              </a:rPr>
              <a:t> Audit (NEBSA): a </a:t>
            </a:r>
            <a:r>
              <a:rPr lang="it-IT" sz="900" dirty="0" err="1">
                <a:solidFill>
                  <a:srgbClr val="0070C0"/>
                </a:solidFill>
              </a:rPr>
              <a:t>protocol</a:t>
            </a:r>
            <a:r>
              <a:rPr lang="it-IT" sz="900" dirty="0">
                <a:solidFill>
                  <a:srgbClr val="0070C0"/>
                </a:solidFill>
              </a:rPr>
              <a:t> for a multi-center </a:t>
            </a:r>
            <a:r>
              <a:rPr lang="it-IT" sz="900" dirty="0" err="1">
                <a:solidFill>
                  <a:srgbClr val="0070C0"/>
                </a:solidFill>
              </a:rPr>
              <a:t>prospective</a:t>
            </a:r>
            <a:r>
              <a:rPr lang="it-IT" sz="900" dirty="0">
                <a:solidFill>
                  <a:srgbClr val="0070C0"/>
                </a:solidFill>
              </a:rPr>
              <a:t> study of </a:t>
            </a:r>
            <a:r>
              <a:rPr lang="it-IT" sz="900" dirty="0" err="1">
                <a:solidFill>
                  <a:srgbClr val="0070C0"/>
                </a:solidFill>
              </a:rPr>
              <a:t>unplanned</a:t>
            </a:r>
            <a:r>
              <a:rPr lang="it-IT" sz="900" dirty="0">
                <a:solidFill>
                  <a:srgbClr val="0070C0"/>
                </a:solidFill>
              </a:rPr>
              <a:t> </a:t>
            </a:r>
            <a:r>
              <a:rPr lang="it-IT" sz="900" dirty="0" err="1">
                <a:solidFill>
                  <a:srgbClr val="0070C0"/>
                </a:solidFill>
              </a:rPr>
              <a:t>interventions</a:t>
            </a:r>
            <a:r>
              <a:rPr lang="it-IT" sz="900" dirty="0">
                <a:solidFill>
                  <a:srgbClr val="0070C0"/>
                </a:solidFill>
              </a:rPr>
              <a:t> following </a:t>
            </a:r>
            <a:r>
              <a:rPr lang="it-IT" sz="900" dirty="0" err="1">
                <a:solidFill>
                  <a:srgbClr val="0070C0"/>
                </a:solidFill>
              </a:rPr>
              <a:t>emergency</a:t>
            </a:r>
            <a:r>
              <a:rPr lang="it-IT" sz="900" dirty="0">
                <a:solidFill>
                  <a:srgbClr val="0070C0"/>
                </a:solidFill>
              </a:rPr>
              <a:t> </a:t>
            </a:r>
            <a:r>
              <a:rPr lang="it-IT" sz="900" dirty="0" err="1">
                <a:solidFill>
                  <a:srgbClr val="0070C0"/>
                </a:solidFill>
              </a:rPr>
              <a:t>bariatric</a:t>
            </a:r>
            <a:r>
              <a:rPr lang="it-IT" sz="900" dirty="0">
                <a:solidFill>
                  <a:srgbClr val="0070C0"/>
                </a:solidFill>
              </a:rPr>
              <a:t> surgery. Int J </a:t>
            </a:r>
            <a:r>
              <a:rPr lang="it-IT" sz="900" dirty="0" err="1">
                <a:solidFill>
                  <a:srgbClr val="0070C0"/>
                </a:solidFill>
              </a:rPr>
              <a:t>Surg</a:t>
            </a:r>
            <a:r>
              <a:rPr lang="it-IT" sz="900" dirty="0">
                <a:solidFill>
                  <a:srgbClr val="0070C0"/>
                </a:solidFill>
              </a:rPr>
              <a:t> </a:t>
            </a:r>
            <a:r>
              <a:rPr lang="it-IT" sz="900" dirty="0" err="1">
                <a:solidFill>
                  <a:srgbClr val="0070C0"/>
                </a:solidFill>
              </a:rPr>
              <a:t>Protoc</a:t>
            </a:r>
            <a:r>
              <a:rPr lang="it-IT" sz="900" dirty="0">
                <a:solidFill>
                  <a:srgbClr val="0070C0"/>
                </a:solidFill>
              </a:rPr>
              <a:t>. 2025 Mar 20;29(2):63-67.</a:t>
            </a:r>
          </a:p>
        </p:txBody>
      </p:sp>
    </p:spTree>
    <p:extLst>
      <p:ext uri="{BB962C8B-B14F-4D97-AF65-F5344CB8AC3E}">
        <p14:creationId xmlns:p14="http://schemas.microsoft.com/office/powerpoint/2010/main" val="3408691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8F8D7-1640-460E-C7CB-9084C4838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61DFC-4764-79A8-A0BF-B2F6FAEDB8C0}"/>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E67D0384-0C4E-99D9-6690-43FFC4E02C37}"/>
              </a:ext>
            </a:extLst>
          </p:cNvPr>
          <p:cNvPicPr>
            <a:picLocks noChangeAspect="1"/>
          </p:cNvPicPr>
          <p:nvPr/>
        </p:nvPicPr>
        <p:blipFill>
          <a:blip r:embed="rId2"/>
          <a:stretch>
            <a:fillRect/>
          </a:stretch>
        </p:blipFill>
        <p:spPr>
          <a:xfrm>
            <a:off x="0" y="355206"/>
            <a:ext cx="4987636" cy="1675138"/>
          </a:xfrm>
          <a:prstGeom prst="rect">
            <a:avLst/>
          </a:prstGeom>
        </p:spPr>
      </p:pic>
      <p:sp>
        <p:nvSpPr>
          <p:cNvPr id="4" name="CasellaDiTesto 3">
            <a:extLst>
              <a:ext uri="{FF2B5EF4-FFF2-40B4-BE49-F238E27FC236}">
                <a16:creationId xmlns:a16="http://schemas.microsoft.com/office/drawing/2014/main" id="{21B104CB-7C8A-BDC3-D96C-FD047F316C0E}"/>
              </a:ext>
            </a:extLst>
          </p:cNvPr>
          <p:cNvSpPr txBox="1"/>
          <p:nvPr/>
        </p:nvSpPr>
        <p:spPr>
          <a:xfrm>
            <a:off x="2890980" y="368603"/>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sp>
        <p:nvSpPr>
          <p:cNvPr id="6" name="CasellaDiTesto 5">
            <a:extLst>
              <a:ext uri="{FF2B5EF4-FFF2-40B4-BE49-F238E27FC236}">
                <a16:creationId xmlns:a16="http://schemas.microsoft.com/office/drawing/2014/main" id="{14415E8E-A0E9-F094-A973-039BE8D5C8DB}"/>
              </a:ext>
            </a:extLst>
          </p:cNvPr>
          <p:cNvSpPr txBox="1"/>
          <p:nvPr/>
        </p:nvSpPr>
        <p:spPr>
          <a:xfrm>
            <a:off x="2890980" y="6502794"/>
            <a:ext cx="7970984" cy="369332"/>
          </a:xfrm>
          <a:prstGeom prst="rect">
            <a:avLst/>
          </a:prstGeom>
          <a:noFill/>
        </p:spPr>
        <p:txBody>
          <a:bodyPr wrap="square">
            <a:spAutoFit/>
          </a:bodyPr>
          <a:lstStyle/>
          <a:p>
            <a:r>
              <a:rPr lang="it-IT" sz="900" dirty="0" err="1">
                <a:solidFill>
                  <a:srgbClr val="0070C0"/>
                </a:solidFill>
              </a:rPr>
              <a:t>Roe</a:t>
            </a:r>
            <a:r>
              <a:rPr lang="it-IT" sz="900" dirty="0">
                <a:solidFill>
                  <a:srgbClr val="0070C0"/>
                </a:solidFill>
              </a:rPr>
              <a:t> C, Mahan M, Stanton J, Wang S, Falvo A, </a:t>
            </a:r>
            <a:r>
              <a:rPr lang="it-IT" sz="900" dirty="0" err="1">
                <a:solidFill>
                  <a:srgbClr val="0070C0"/>
                </a:solidFill>
              </a:rPr>
              <a:t>Petrick</a:t>
            </a:r>
            <a:r>
              <a:rPr lang="it-IT" sz="900" dirty="0">
                <a:solidFill>
                  <a:srgbClr val="0070C0"/>
                </a:solidFill>
              </a:rPr>
              <a:t> A, Parker D, </a:t>
            </a:r>
            <a:r>
              <a:rPr lang="it-IT" sz="900" dirty="0" err="1">
                <a:solidFill>
                  <a:srgbClr val="0070C0"/>
                </a:solidFill>
              </a:rPr>
              <a:t>Horsley</a:t>
            </a:r>
            <a:r>
              <a:rPr lang="it-IT" sz="900" dirty="0">
                <a:solidFill>
                  <a:srgbClr val="0070C0"/>
                </a:solidFill>
              </a:rPr>
              <a:t> R. </a:t>
            </a:r>
            <a:r>
              <a:rPr lang="it-IT" sz="900" dirty="0" err="1">
                <a:solidFill>
                  <a:srgbClr val="0070C0"/>
                </a:solidFill>
              </a:rPr>
              <a:t>Examining</a:t>
            </a:r>
            <a:r>
              <a:rPr lang="it-IT" sz="900" dirty="0">
                <a:solidFill>
                  <a:srgbClr val="0070C0"/>
                </a:solidFill>
              </a:rPr>
              <a:t> </a:t>
            </a:r>
            <a:r>
              <a:rPr lang="it-IT" sz="900" dirty="0" err="1">
                <a:solidFill>
                  <a:srgbClr val="0070C0"/>
                </a:solidFill>
              </a:rPr>
              <a:t>emergency</a:t>
            </a:r>
            <a:r>
              <a:rPr lang="it-IT" sz="900" dirty="0">
                <a:solidFill>
                  <a:srgbClr val="0070C0"/>
                </a:solidFill>
              </a:rPr>
              <a:t> </a:t>
            </a:r>
            <a:r>
              <a:rPr lang="it-IT" sz="900" dirty="0" err="1">
                <a:solidFill>
                  <a:srgbClr val="0070C0"/>
                </a:solidFill>
              </a:rPr>
              <a:t>department</a:t>
            </a:r>
            <a:r>
              <a:rPr lang="it-IT" sz="900" dirty="0">
                <a:solidFill>
                  <a:srgbClr val="0070C0"/>
                </a:solidFill>
              </a:rPr>
              <a:t> </a:t>
            </a:r>
            <a:r>
              <a:rPr lang="it-IT" sz="900" dirty="0" err="1">
                <a:solidFill>
                  <a:srgbClr val="0070C0"/>
                </a:solidFill>
              </a:rPr>
              <a:t>utilization</a:t>
            </a:r>
            <a:r>
              <a:rPr lang="it-IT" sz="900" dirty="0">
                <a:solidFill>
                  <a:srgbClr val="0070C0"/>
                </a:solidFill>
              </a:rPr>
              <a:t> following </a:t>
            </a:r>
            <a:r>
              <a:rPr lang="it-IT" sz="900" dirty="0" err="1">
                <a:solidFill>
                  <a:srgbClr val="0070C0"/>
                </a:solidFill>
              </a:rPr>
              <a:t>bariatric</a:t>
            </a:r>
            <a:r>
              <a:rPr lang="it-IT" sz="900" dirty="0">
                <a:solidFill>
                  <a:srgbClr val="0070C0"/>
                </a:solidFill>
              </a:rPr>
              <a:t> surgery. </a:t>
            </a:r>
            <a:r>
              <a:rPr lang="it-IT" sz="900" dirty="0" err="1">
                <a:solidFill>
                  <a:srgbClr val="0070C0"/>
                </a:solidFill>
              </a:rPr>
              <a:t>Surg</a:t>
            </a:r>
            <a:r>
              <a:rPr lang="it-IT" sz="900" dirty="0">
                <a:solidFill>
                  <a:srgbClr val="0070C0"/>
                </a:solidFill>
              </a:rPr>
              <a:t> </a:t>
            </a:r>
            <a:r>
              <a:rPr lang="it-IT" sz="900" dirty="0" err="1">
                <a:solidFill>
                  <a:srgbClr val="0070C0"/>
                </a:solidFill>
              </a:rPr>
              <a:t>Endosc</a:t>
            </a:r>
            <a:r>
              <a:rPr lang="it-IT" sz="900" dirty="0">
                <a:solidFill>
                  <a:srgbClr val="0070C0"/>
                </a:solidFill>
              </a:rPr>
              <a:t>. 2024 May;38(5):2746-2755. </a:t>
            </a:r>
          </a:p>
        </p:txBody>
      </p:sp>
      <p:sp>
        <p:nvSpPr>
          <p:cNvPr id="8" name="CasellaDiTesto 7">
            <a:extLst>
              <a:ext uri="{FF2B5EF4-FFF2-40B4-BE49-F238E27FC236}">
                <a16:creationId xmlns:a16="http://schemas.microsoft.com/office/drawing/2014/main" id="{1CA17F11-5EEC-8926-B347-AA43DEA2AEA7}"/>
              </a:ext>
            </a:extLst>
          </p:cNvPr>
          <p:cNvSpPr txBox="1"/>
          <p:nvPr/>
        </p:nvSpPr>
        <p:spPr>
          <a:xfrm>
            <a:off x="1" y="2226255"/>
            <a:ext cx="4987636" cy="2677656"/>
          </a:xfrm>
          <a:prstGeom prst="rect">
            <a:avLst/>
          </a:prstGeom>
          <a:noFill/>
        </p:spPr>
        <p:txBody>
          <a:bodyPr wrap="square">
            <a:spAutoFit/>
          </a:bodyPr>
          <a:lstStyle/>
          <a:p>
            <a:pPr marL="285750" indent="-285750" algn="just">
              <a:buFont typeface="Arial" panose="020B0604020202020204" pitchFamily="34" charset="0"/>
              <a:buChar char="•"/>
            </a:pPr>
            <a:r>
              <a:rPr lang="en-US" sz="1400" dirty="0"/>
              <a:t>Emergency department (ED) utilization following surgery is poorly understood and places immense strain on the healthcare system, being responsible for up to </a:t>
            </a:r>
            <a:r>
              <a:rPr lang="en-US" sz="1400" b="1" dirty="0">
                <a:solidFill>
                  <a:srgbClr val="0070C0"/>
                </a:solidFill>
              </a:rPr>
              <a:t>$38 billion in wasteful spending annually</a:t>
            </a:r>
            <a:r>
              <a:rPr lang="en-US" sz="1400" dirty="0"/>
              <a:t>. </a:t>
            </a:r>
          </a:p>
          <a:p>
            <a:pPr marL="285750" indent="-285750" algn="just">
              <a:buFont typeface="Arial" panose="020B0604020202020204" pitchFamily="34" charset="0"/>
              <a:buChar char="•"/>
            </a:pPr>
            <a:r>
              <a:rPr lang="en-US" sz="1400" dirty="0"/>
              <a:t>The aim of this study was to quantify ED utilization following bariatric procedures to identify causes and areas of improvement.</a:t>
            </a:r>
          </a:p>
          <a:p>
            <a:pPr marL="285750" indent="-285750" algn="just">
              <a:buFont typeface="Arial" panose="020B0604020202020204" pitchFamily="34" charset="0"/>
              <a:buChar char="•"/>
            </a:pPr>
            <a:r>
              <a:rPr lang="en-US" sz="1400" dirty="0"/>
              <a:t>Of the 4703 patients that underwent MBS, 907 (19.3%) visited the ED at least once within 90 days and 350 (7.4%) required hospital readmission. </a:t>
            </a:r>
          </a:p>
          <a:p>
            <a:pPr marL="285750" indent="-285750" algn="just">
              <a:buFont typeface="Arial" panose="020B0604020202020204" pitchFamily="34" charset="0"/>
              <a:buChar char="•"/>
            </a:pPr>
            <a:r>
              <a:rPr lang="en-US" sz="1400" dirty="0"/>
              <a:t> Under 50% of patients called prior to ED presentation and 61% of these ED visits resulted in discharge.</a:t>
            </a:r>
            <a:endParaRPr lang="it-IT" sz="1400" dirty="0"/>
          </a:p>
        </p:txBody>
      </p:sp>
      <p:pic>
        <p:nvPicPr>
          <p:cNvPr id="9" name="Immagine 8">
            <a:extLst>
              <a:ext uri="{FF2B5EF4-FFF2-40B4-BE49-F238E27FC236}">
                <a16:creationId xmlns:a16="http://schemas.microsoft.com/office/drawing/2014/main" id="{17D52C47-8BBB-6409-FB98-C56A5C7E95F2}"/>
              </a:ext>
            </a:extLst>
          </p:cNvPr>
          <p:cNvPicPr>
            <a:picLocks noChangeAspect="1"/>
          </p:cNvPicPr>
          <p:nvPr/>
        </p:nvPicPr>
        <p:blipFill>
          <a:blip r:embed="rId3"/>
          <a:stretch>
            <a:fillRect/>
          </a:stretch>
        </p:blipFill>
        <p:spPr>
          <a:xfrm>
            <a:off x="5052291" y="444205"/>
            <a:ext cx="7139708" cy="3629452"/>
          </a:xfrm>
          <a:prstGeom prst="rect">
            <a:avLst/>
          </a:prstGeom>
        </p:spPr>
      </p:pic>
      <p:sp>
        <p:nvSpPr>
          <p:cNvPr id="11" name="CasellaDiTesto 10">
            <a:extLst>
              <a:ext uri="{FF2B5EF4-FFF2-40B4-BE49-F238E27FC236}">
                <a16:creationId xmlns:a16="http://schemas.microsoft.com/office/drawing/2014/main" id="{DB4FB920-4710-6689-3E57-318FDA81F634}"/>
              </a:ext>
            </a:extLst>
          </p:cNvPr>
          <p:cNvSpPr txBox="1"/>
          <p:nvPr/>
        </p:nvSpPr>
        <p:spPr>
          <a:xfrm>
            <a:off x="1888797" y="5199788"/>
            <a:ext cx="8386617" cy="954107"/>
          </a:xfrm>
          <a:prstGeom prst="rect">
            <a:avLst/>
          </a:prstGeom>
          <a:noFill/>
        </p:spPr>
        <p:txBody>
          <a:bodyPr wrap="square">
            <a:spAutoFit/>
          </a:bodyPr>
          <a:lstStyle/>
          <a:p>
            <a:pPr algn="just"/>
            <a:r>
              <a:rPr lang="en-US" sz="1400" dirty="0"/>
              <a:t>ED utilization after MBS constitutes a considerable burden, both in quality of patient care and financial costs.</a:t>
            </a:r>
          </a:p>
          <a:p>
            <a:pPr algn="just"/>
            <a:endParaRPr lang="en-US" sz="1400" dirty="0"/>
          </a:p>
          <a:p>
            <a:pPr algn="just"/>
            <a:r>
              <a:rPr lang="en-US" sz="1400" dirty="0"/>
              <a:t>Over half of MBS patients seen in the ED did not require hospital readmission. Improving ED utilization provides a significant opportunity to reduce the stress on an already hampered system.</a:t>
            </a:r>
          </a:p>
        </p:txBody>
      </p:sp>
      <p:pic>
        <p:nvPicPr>
          <p:cNvPr id="13" name="Immagine 12">
            <a:extLst>
              <a:ext uri="{FF2B5EF4-FFF2-40B4-BE49-F238E27FC236}">
                <a16:creationId xmlns:a16="http://schemas.microsoft.com/office/drawing/2014/main" id="{36E5B4FE-AD19-2033-E030-874A52F7C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5414" y="4571063"/>
            <a:ext cx="1842732" cy="1842732"/>
          </a:xfrm>
          <a:prstGeom prst="rect">
            <a:avLst/>
          </a:prstGeom>
        </p:spPr>
      </p:pic>
      <p:sp>
        <p:nvSpPr>
          <p:cNvPr id="15" name="AutoShape 2" descr="Immagine di ">
            <a:extLst>
              <a:ext uri="{FF2B5EF4-FFF2-40B4-BE49-F238E27FC236}">
                <a16:creationId xmlns:a16="http://schemas.microsoft.com/office/drawing/2014/main" id="{363C5587-4149-5717-D2FA-2555EB0AC1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6" name="Immagine 15">
            <a:extLst>
              <a:ext uri="{FF2B5EF4-FFF2-40B4-BE49-F238E27FC236}">
                <a16:creationId xmlns:a16="http://schemas.microsoft.com/office/drawing/2014/main" id="{DC3FE1BA-C9D8-7AA3-044A-2FF3B62B709A}"/>
              </a:ext>
            </a:extLst>
          </p:cNvPr>
          <p:cNvPicPr>
            <a:picLocks noChangeAspect="1"/>
          </p:cNvPicPr>
          <p:nvPr/>
        </p:nvPicPr>
        <p:blipFill>
          <a:blip r:embed="rId5"/>
          <a:srcRect l="6094" t="5179" r="6498"/>
          <a:stretch>
            <a:fillRect/>
          </a:stretch>
        </p:blipFill>
        <p:spPr>
          <a:xfrm>
            <a:off x="46065" y="4821382"/>
            <a:ext cx="1928009" cy="2050744"/>
          </a:xfrm>
          <a:prstGeom prst="rect">
            <a:avLst/>
          </a:prstGeom>
        </p:spPr>
      </p:pic>
    </p:spTree>
    <p:extLst>
      <p:ext uri="{BB962C8B-B14F-4D97-AF65-F5344CB8AC3E}">
        <p14:creationId xmlns:p14="http://schemas.microsoft.com/office/powerpoint/2010/main" val="1830650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2C6CB-8EA7-0759-599D-6264D4617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3085F-1C86-D7A5-5448-E678FA0B2576}"/>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71090083-5ED5-D6F9-48CF-74AAD709CC48}"/>
              </a:ext>
            </a:extLst>
          </p:cNvPr>
          <p:cNvPicPr>
            <a:picLocks noChangeAspect="1"/>
          </p:cNvPicPr>
          <p:nvPr/>
        </p:nvPicPr>
        <p:blipFill>
          <a:blip r:embed="rId2"/>
          <a:srcRect l="3668" t="7782"/>
          <a:stretch>
            <a:fillRect/>
          </a:stretch>
        </p:blipFill>
        <p:spPr>
          <a:xfrm>
            <a:off x="48944" y="355205"/>
            <a:ext cx="3562474" cy="1465972"/>
          </a:xfrm>
          <a:prstGeom prst="rect">
            <a:avLst/>
          </a:prstGeom>
        </p:spPr>
      </p:pic>
      <p:sp>
        <p:nvSpPr>
          <p:cNvPr id="5" name="CasellaDiTesto 4">
            <a:extLst>
              <a:ext uri="{FF2B5EF4-FFF2-40B4-BE49-F238E27FC236}">
                <a16:creationId xmlns:a16="http://schemas.microsoft.com/office/drawing/2014/main" id="{54C45F93-DE15-5AA5-9522-AE4F7A4E84A1}"/>
              </a:ext>
            </a:extLst>
          </p:cNvPr>
          <p:cNvSpPr txBox="1"/>
          <p:nvPr/>
        </p:nvSpPr>
        <p:spPr>
          <a:xfrm>
            <a:off x="0" y="6502795"/>
            <a:ext cx="12118109" cy="369332"/>
          </a:xfrm>
          <a:prstGeom prst="rect">
            <a:avLst/>
          </a:prstGeom>
          <a:noFill/>
        </p:spPr>
        <p:txBody>
          <a:bodyPr wrap="square">
            <a:spAutoFit/>
          </a:bodyPr>
          <a:lstStyle/>
          <a:p>
            <a:r>
              <a:rPr lang="en-US" sz="9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Mora-Pinzon MC, Henkel D, Miller RE, Remington PL, Gould JC, Kothari SN, Funk LM. Emergency department visits and readmissions within 1 year of bariatric surgery: A statewide analysis using hospital discharge records. </a:t>
            </a:r>
            <a:r>
              <a:rPr lang="it-IT" sz="9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Surgery. 2017 Nov;162(5):1155-1162. </a:t>
            </a:r>
            <a:endParaRPr lang="it-IT" sz="900" dirty="0">
              <a:solidFill>
                <a:srgbClr val="0070C0"/>
              </a:solidFill>
            </a:endParaRPr>
          </a:p>
        </p:txBody>
      </p:sp>
      <p:sp>
        <p:nvSpPr>
          <p:cNvPr id="6" name="CasellaDiTesto 5">
            <a:extLst>
              <a:ext uri="{FF2B5EF4-FFF2-40B4-BE49-F238E27FC236}">
                <a16:creationId xmlns:a16="http://schemas.microsoft.com/office/drawing/2014/main" id="{9F09FF39-AC77-C237-EFC6-256D5F7B379C}"/>
              </a:ext>
            </a:extLst>
          </p:cNvPr>
          <p:cNvSpPr txBox="1"/>
          <p:nvPr/>
        </p:nvSpPr>
        <p:spPr>
          <a:xfrm>
            <a:off x="3265965" y="1284255"/>
            <a:ext cx="690905" cy="369332"/>
          </a:xfrm>
          <a:prstGeom prst="rect">
            <a:avLst/>
          </a:prstGeom>
          <a:noFill/>
          <a:ln>
            <a:solidFill>
              <a:srgbClr val="000090"/>
            </a:solidFill>
          </a:ln>
        </p:spPr>
        <p:txBody>
          <a:bodyPr wrap="square" rtlCol="0">
            <a:spAutoFit/>
          </a:bodyPr>
          <a:lstStyle/>
          <a:p>
            <a:r>
              <a:rPr lang="it-IT" b="1" dirty="0">
                <a:solidFill>
                  <a:srgbClr val="000090"/>
                </a:solidFill>
              </a:rPr>
              <a:t>2017</a:t>
            </a:r>
          </a:p>
        </p:txBody>
      </p:sp>
      <p:pic>
        <p:nvPicPr>
          <p:cNvPr id="7" name="Immagine 6">
            <a:extLst>
              <a:ext uri="{FF2B5EF4-FFF2-40B4-BE49-F238E27FC236}">
                <a16:creationId xmlns:a16="http://schemas.microsoft.com/office/drawing/2014/main" id="{C9755AE7-34B1-D838-0593-F17FDB3503F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055221" y="720436"/>
            <a:ext cx="8173086" cy="2930589"/>
          </a:xfrm>
          <a:prstGeom prst="rect">
            <a:avLst/>
          </a:prstGeom>
        </p:spPr>
      </p:pic>
      <p:sp>
        <p:nvSpPr>
          <p:cNvPr id="8" name="CasellaDiTesto 7">
            <a:extLst>
              <a:ext uri="{FF2B5EF4-FFF2-40B4-BE49-F238E27FC236}">
                <a16:creationId xmlns:a16="http://schemas.microsoft.com/office/drawing/2014/main" id="{02E3C2DA-CA94-1132-BB0A-70A715EC3C09}"/>
              </a:ext>
            </a:extLst>
          </p:cNvPr>
          <p:cNvSpPr txBox="1"/>
          <p:nvPr/>
        </p:nvSpPr>
        <p:spPr>
          <a:xfrm>
            <a:off x="5301673" y="3730377"/>
            <a:ext cx="1810328" cy="369332"/>
          </a:xfrm>
          <a:prstGeom prst="rect">
            <a:avLst/>
          </a:prstGeom>
          <a:noFill/>
        </p:spPr>
        <p:txBody>
          <a:bodyPr wrap="square" rtlCol="0">
            <a:spAutoFit/>
          </a:bodyPr>
          <a:lstStyle/>
          <a:p>
            <a:pPr algn="ctr"/>
            <a:r>
              <a:rPr lang="it-IT" b="1" dirty="0">
                <a:solidFill>
                  <a:srgbClr val="C00000"/>
                </a:solidFill>
              </a:rPr>
              <a:t>ED </a:t>
            </a:r>
            <a:r>
              <a:rPr lang="it-IT" b="1" dirty="0" err="1">
                <a:solidFill>
                  <a:srgbClr val="C00000"/>
                </a:solidFill>
              </a:rPr>
              <a:t>visit</a:t>
            </a:r>
            <a:endParaRPr lang="it-IT" b="1" dirty="0">
              <a:solidFill>
                <a:srgbClr val="C00000"/>
              </a:solidFill>
            </a:endParaRPr>
          </a:p>
        </p:txBody>
      </p:sp>
      <p:sp>
        <p:nvSpPr>
          <p:cNvPr id="9" name="CasellaDiTesto 8">
            <a:extLst>
              <a:ext uri="{FF2B5EF4-FFF2-40B4-BE49-F238E27FC236}">
                <a16:creationId xmlns:a16="http://schemas.microsoft.com/office/drawing/2014/main" id="{1517008E-A229-14B8-B90C-AFF840FD43E1}"/>
              </a:ext>
            </a:extLst>
          </p:cNvPr>
          <p:cNvSpPr txBox="1"/>
          <p:nvPr/>
        </p:nvSpPr>
        <p:spPr>
          <a:xfrm>
            <a:off x="9942945" y="3701988"/>
            <a:ext cx="1810328" cy="369332"/>
          </a:xfrm>
          <a:prstGeom prst="rect">
            <a:avLst/>
          </a:prstGeom>
          <a:noFill/>
        </p:spPr>
        <p:txBody>
          <a:bodyPr wrap="square" rtlCol="0">
            <a:spAutoFit/>
          </a:bodyPr>
          <a:lstStyle/>
          <a:p>
            <a:r>
              <a:rPr lang="it-IT" b="1" dirty="0" err="1">
                <a:solidFill>
                  <a:srgbClr val="0070C0"/>
                </a:solidFill>
              </a:rPr>
              <a:t>Readmission</a:t>
            </a:r>
            <a:endParaRPr lang="it-IT" b="1" dirty="0">
              <a:solidFill>
                <a:srgbClr val="0070C0"/>
              </a:solidFill>
            </a:endParaRPr>
          </a:p>
        </p:txBody>
      </p:sp>
      <p:sp>
        <p:nvSpPr>
          <p:cNvPr id="11" name="CasellaDiTesto 10">
            <a:extLst>
              <a:ext uri="{FF2B5EF4-FFF2-40B4-BE49-F238E27FC236}">
                <a16:creationId xmlns:a16="http://schemas.microsoft.com/office/drawing/2014/main" id="{D21A3370-41A9-E1A4-57C3-A010082EDD04}"/>
              </a:ext>
            </a:extLst>
          </p:cNvPr>
          <p:cNvSpPr txBox="1"/>
          <p:nvPr/>
        </p:nvSpPr>
        <p:spPr>
          <a:xfrm>
            <a:off x="48944" y="4179062"/>
            <a:ext cx="11865965" cy="2031325"/>
          </a:xfrm>
          <a:prstGeom prst="rect">
            <a:avLst/>
          </a:prstGeom>
          <a:noFill/>
        </p:spPr>
        <p:txBody>
          <a:bodyPr wrap="square">
            <a:spAutoFit/>
          </a:bodyPr>
          <a:lstStyle/>
          <a:p>
            <a:pPr marL="285750" indent="-285750">
              <a:buFont typeface="Arial" panose="020B0604020202020204" pitchFamily="34" charset="0"/>
              <a:buChar char="•"/>
            </a:pPr>
            <a:r>
              <a:rPr lang="en-US" sz="1400" b="1" dirty="0"/>
              <a:t>Within 1 year of MBS</a:t>
            </a:r>
            <a:r>
              <a:rPr lang="en-US" sz="1400" dirty="0"/>
              <a:t>, </a:t>
            </a:r>
            <a:r>
              <a:rPr lang="en-US" sz="1400" b="1" dirty="0">
                <a:solidFill>
                  <a:srgbClr val="C00000"/>
                </a:solidFill>
              </a:rPr>
              <a:t>36.9%</a:t>
            </a:r>
            <a:r>
              <a:rPr lang="en-US" sz="1400" dirty="0"/>
              <a:t> of </a:t>
            </a:r>
            <a:r>
              <a:rPr lang="en-US" sz="1400" b="1" dirty="0">
                <a:solidFill>
                  <a:srgbClr val="C00000"/>
                </a:solidFill>
              </a:rPr>
              <a:t>emergency department visits </a:t>
            </a:r>
            <a:r>
              <a:rPr lang="en-US" sz="1400" dirty="0"/>
              <a:t>and </a:t>
            </a:r>
            <a:r>
              <a:rPr lang="en-US" sz="1400" b="1" dirty="0">
                <a:solidFill>
                  <a:srgbClr val="0070C0"/>
                </a:solidFill>
              </a:rPr>
              <a:t>60.3% of readmissions </a:t>
            </a:r>
            <a:r>
              <a:rPr lang="en-US" sz="1400" dirty="0"/>
              <a:t>were to the </a:t>
            </a:r>
            <a:r>
              <a:rPr lang="en-US" sz="1400" b="1" dirty="0"/>
              <a:t>same institution </a:t>
            </a:r>
            <a:r>
              <a:rPr lang="en-US" sz="1400" dirty="0"/>
              <a:t>in which bariatric surgery was performed.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frequency of </a:t>
            </a:r>
            <a:r>
              <a:rPr lang="en-US" sz="1400" b="1" dirty="0">
                <a:solidFill>
                  <a:srgbClr val="C00000"/>
                </a:solidFill>
              </a:rPr>
              <a:t>emergency department visits </a:t>
            </a:r>
            <a:r>
              <a:rPr lang="en-US" sz="1400" dirty="0"/>
              <a:t>ranged from </a:t>
            </a:r>
            <a:r>
              <a:rPr lang="en-US" sz="1400" b="1" dirty="0"/>
              <a:t>10.7% (postoperative days 0–30) </a:t>
            </a:r>
            <a:r>
              <a:rPr lang="en-US" sz="1400" dirty="0"/>
              <a:t>to </a:t>
            </a:r>
            <a:r>
              <a:rPr lang="en-US" sz="1400" b="1" dirty="0">
                <a:solidFill>
                  <a:srgbClr val="0070C0"/>
                </a:solidFill>
              </a:rPr>
              <a:t>5.7% (postoperative days 181–270). </a:t>
            </a:r>
          </a:p>
          <a:p>
            <a:endParaRPr lang="en-US" sz="1400" dirty="0"/>
          </a:p>
          <a:p>
            <a:pPr marL="285750" indent="-285750">
              <a:buFont typeface="Arial" panose="020B0604020202020204" pitchFamily="34" charset="0"/>
              <a:buChar char="•"/>
            </a:pPr>
            <a:r>
              <a:rPr lang="en-US" sz="1400" b="1" dirty="0">
                <a:solidFill>
                  <a:srgbClr val="0070C0"/>
                </a:solidFill>
              </a:rPr>
              <a:t>Readmission rates</a:t>
            </a:r>
            <a:r>
              <a:rPr lang="en-US" sz="1400" dirty="0"/>
              <a:t> ranged from 4.4% (postoperative days 0–30) to 2.7% (postoperative days 91–180). </a:t>
            </a:r>
          </a:p>
          <a:p>
            <a:endParaRPr lang="en-US" sz="1400" dirty="0"/>
          </a:p>
          <a:p>
            <a:pPr marL="285750" indent="-285750">
              <a:buFont typeface="Arial" panose="020B0604020202020204" pitchFamily="34" charset="0"/>
              <a:buChar char="•"/>
            </a:pPr>
            <a:r>
              <a:rPr lang="en-US" sz="1400" dirty="0"/>
              <a:t>There were 5,161 visits from 2,245 patients (39% of the total cohort) within 1 year of bariatric surgery. Of these, 3,729 were ED visits without an inpatient stay and 1,432 were readmissions. Of those who visited the ED, 16.4% were subsequently admitted.</a:t>
            </a:r>
          </a:p>
        </p:txBody>
      </p:sp>
    </p:spTree>
    <p:extLst>
      <p:ext uri="{BB962C8B-B14F-4D97-AF65-F5344CB8AC3E}">
        <p14:creationId xmlns:p14="http://schemas.microsoft.com/office/powerpoint/2010/main" val="1321312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EA9E9-37BC-A05A-4137-4A1BC3E77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1B4B0-D5CE-EEDE-CE99-BA47B2AA2D26}"/>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2F141661-F725-AD94-F772-573C54C3943E}"/>
              </a:ext>
            </a:extLst>
          </p:cNvPr>
          <p:cNvPicPr>
            <a:picLocks noChangeAspect="1"/>
          </p:cNvPicPr>
          <p:nvPr/>
        </p:nvPicPr>
        <p:blipFill>
          <a:blip r:embed="rId2"/>
          <a:srcRect l="3668" t="7782"/>
          <a:stretch>
            <a:fillRect/>
          </a:stretch>
        </p:blipFill>
        <p:spPr>
          <a:xfrm>
            <a:off x="48944" y="355205"/>
            <a:ext cx="3562474" cy="1465972"/>
          </a:xfrm>
          <a:prstGeom prst="rect">
            <a:avLst/>
          </a:prstGeom>
        </p:spPr>
      </p:pic>
      <p:sp>
        <p:nvSpPr>
          <p:cNvPr id="5" name="CasellaDiTesto 4">
            <a:extLst>
              <a:ext uri="{FF2B5EF4-FFF2-40B4-BE49-F238E27FC236}">
                <a16:creationId xmlns:a16="http://schemas.microsoft.com/office/drawing/2014/main" id="{5EDFDDBD-CDC3-3829-68B7-737847602E7C}"/>
              </a:ext>
            </a:extLst>
          </p:cNvPr>
          <p:cNvSpPr txBox="1"/>
          <p:nvPr/>
        </p:nvSpPr>
        <p:spPr>
          <a:xfrm>
            <a:off x="0" y="6502795"/>
            <a:ext cx="12118109" cy="369332"/>
          </a:xfrm>
          <a:prstGeom prst="rect">
            <a:avLst/>
          </a:prstGeom>
          <a:noFill/>
        </p:spPr>
        <p:txBody>
          <a:bodyPr wrap="square">
            <a:spAutoFit/>
          </a:bodyPr>
          <a:lstStyle/>
          <a:p>
            <a:r>
              <a:rPr lang="en-US" sz="9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Mora-Pinzon MC, Henkel D, Miller RE, Remington PL, Gould JC, Kothari SN, Funk LM. Emergency department visits and readmissions within 1 year of bariatric surgery: A statewide analysis using hospital discharge records. </a:t>
            </a:r>
            <a:r>
              <a:rPr lang="it-IT" sz="9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Surgery. 2017 Nov;162(5):1155-1162. </a:t>
            </a:r>
            <a:endParaRPr lang="it-IT" sz="900" dirty="0">
              <a:solidFill>
                <a:srgbClr val="0070C0"/>
              </a:solidFill>
            </a:endParaRPr>
          </a:p>
        </p:txBody>
      </p:sp>
      <p:sp>
        <p:nvSpPr>
          <p:cNvPr id="6" name="CasellaDiTesto 5">
            <a:extLst>
              <a:ext uri="{FF2B5EF4-FFF2-40B4-BE49-F238E27FC236}">
                <a16:creationId xmlns:a16="http://schemas.microsoft.com/office/drawing/2014/main" id="{921DD2E2-916F-10DB-BD16-F5A7D1FCF28D}"/>
              </a:ext>
            </a:extLst>
          </p:cNvPr>
          <p:cNvSpPr txBox="1"/>
          <p:nvPr/>
        </p:nvSpPr>
        <p:spPr>
          <a:xfrm>
            <a:off x="3265965" y="1284255"/>
            <a:ext cx="690905" cy="369332"/>
          </a:xfrm>
          <a:prstGeom prst="rect">
            <a:avLst/>
          </a:prstGeom>
          <a:noFill/>
          <a:ln>
            <a:solidFill>
              <a:srgbClr val="000090"/>
            </a:solidFill>
          </a:ln>
        </p:spPr>
        <p:txBody>
          <a:bodyPr wrap="square" rtlCol="0">
            <a:spAutoFit/>
          </a:bodyPr>
          <a:lstStyle/>
          <a:p>
            <a:r>
              <a:rPr lang="it-IT" b="1" dirty="0">
                <a:solidFill>
                  <a:srgbClr val="000090"/>
                </a:solidFill>
              </a:rPr>
              <a:t>2017</a:t>
            </a:r>
          </a:p>
        </p:txBody>
      </p:sp>
      <p:pic>
        <p:nvPicPr>
          <p:cNvPr id="4" name="Immagine 3">
            <a:extLst>
              <a:ext uri="{FF2B5EF4-FFF2-40B4-BE49-F238E27FC236}">
                <a16:creationId xmlns:a16="http://schemas.microsoft.com/office/drawing/2014/main" id="{CE481E65-6EBF-C02C-5D34-9D07F79A1B8B}"/>
              </a:ext>
            </a:extLst>
          </p:cNvPr>
          <p:cNvPicPr>
            <a:picLocks noChangeAspect="1"/>
          </p:cNvPicPr>
          <p:nvPr/>
        </p:nvPicPr>
        <p:blipFill>
          <a:blip r:embed="rId3"/>
          <a:srcRect r="8274"/>
          <a:stretch>
            <a:fillRect/>
          </a:stretch>
        </p:blipFill>
        <p:spPr>
          <a:xfrm>
            <a:off x="48944" y="2784231"/>
            <a:ext cx="5043055" cy="3054430"/>
          </a:xfrm>
          <a:prstGeom prst="rect">
            <a:avLst/>
          </a:prstGeom>
        </p:spPr>
      </p:pic>
      <p:sp>
        <p:nvSpPr>
          <p:cNvPr id="12" name="CasellaDiTesto 11">
            <a:extLst>
              <a:ext uri="{FF2B5EF4-FFF2-40B4-BE49-F238E27FC236}">
                <a16:creationId xmlns:a16="http://schemas.microsoft.com/office/drawing/2014/main" id="{832DEA94-900A-EC46-AD8C-C6865BD917F9}"/>
              </a:ext>
            </a:extLst>
          </p:cNvPr>
          <p:cNvSpPr txBox="1"/>
          <p:nvPr/>
        </p:nvSpPr>
        <p:spPr>
          <a:xfrm>
            <a:off x="-337127" y="6006251"/>
            <a:ext cx="6142182" cy="276999"/>
          </a:xfrm>
          <a:prstGeom prst="rect">
            <a:avLst/>
          </a:prstGeom>
          <a:noFill/>
        </p:spPr>
        <p:txBody>
          <a:bodyPr wrap="square">
            <a:spAutoFit/>
          </a:bodyPr>
          <a:lstStyle/>
          <a:p>
            <a:pPr algn="ctr"/>
            <a:r>
              <a:rPr lang="en-US" sz="1200" b="1" dirty="0">
                <a:effectLst/>
                <a:latin typeface="Calibri" panose="020F0502020204030204" pitchFamily="34" charset="0"/>
                <a:ea typeface="Calibri" panose="020F0502020204030204" pitchFamily="34" charset="0"/>
                <a:cs typeface="Times New Roman" panose="02020603050405020304" pitchFamily="18" charset="0"/>
              </a:rPr>
              <a:t>Distribution of ED visits/readmissions during the first year after bariatric surgery</a:t>
            </a:r>
            <a:endParaRPr lang="it-IT" sz="1200" b="1" dirty="0"/>
          </a:p>
        </p:txBody>
      </p:sp>
      <p:pic>
        <p:nvPicPr>
          <p:cNvPr id="13" name="Immagine 12">
            <a:extLst>
              <a:ext uri="{FF2B5EF4-FFF2-40B4-BE49-F238E27FC236}">
                <a16:creationId xmlns:a16="http://schemas.microsoft.com/office/drawing/2014/main" id="{94803C20-BC1E-03B0-4C3C-4CE890CB56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1138" y="2860511"/>
            <a:ext cx="5378450" cy="2978150"/>
          </a:xfrm>
          <a:prstGeom prst="rect">
            <a:avLst/>
          </a:prstGeom>
          <a:noFill/>
          <a:ln>
            <a:noFill/>
          </a:ln>
        </p:spPr>
      </p:pic>
      <p:sp>
        <p:nvSpPr>
          <p:cNvPr id="15" name="CasellaDiTesto 14">
            <a:extLst>
              <a:ext uri="{FF2B5EF4-FFF2-40B4-BE49-F238E27FC236}">
                <a16:creationId xmlns:a16="http://schemas.microsoft.com/office/drawing/2014/main" id="{91D4AFD0-0D0A-DA45-E46F-E323C9645DBD}"/>
              </a:ext>
            </a:extLst>
          </p:cNvPr>
          <p:cNvSpPr txBox="1"/>
          <p:nvPr/>
        </p:nvSpPr>
        <p:spPr>
          <a:xfrm>
            <a:off x="5449455" y="6006251"/>
            <a:ext cx="6362410" cy="461665"/>
          </a:xfrm>
          <a:prstGeom prst="rect">
            <a:avLst/>
          </a:prstGeom>
          <a:noFill/>
        </p:spPr>
        <p:txBody>
          <a:bodyPr wrap="square">
            <a:spAutoFit/>
          </a:bodyPr>
          <a:lstStyle/>
          <a:p>
            <a:pPr algn="ctr"/>
            <a:r>
              <a:rPr lang="en-US" sz="1200" b="1" dirty="0">
                <a:effectLst/>
                <a:latin typeface="Calibri" panose="020F0502020204030204" pitchFamily="34" charset="0"/>
                <a:ea typeface="Calibri" panose="020F0502020204030204" pitchFamily="34" charset="0"/>
                <a:cs typeface="Times New Roman" panose="02020603050405020304" pitchFamily="18" charset="0"/>
              </a:rPr>
              <a:t>Frequency of ED visits/readmissions that occurred at the same institution where MBS surgery was performed</a:t>
            </a:r>
            <a:endParaRPr lang="it-IT" sz="1200" b="1" dirty="0"/>
          </a:p>
        </p:txBody>
      </p:sp>
      <p:pic>
        <p:nvPicPr>
          <p:cNvPr id="16" name="Immagine 15">
            <a:extLst>
              <a:ext uri="{FF2B5EF4-FFF2-40B4-BE49-F238E27FC236}">
                <a16:creationId xmlns:a16="http://schemas.microsoft.com/office/drawing/2014/main" id="{1FE01407-7EB7-1EDB-C094-EF854B5CC0AD}"/>
              </a:ext>
            </a:extLst>
          </p:cNvPr>
          <p:cNvPicPr>
            <a:picLocks noChangeAspect="1"/>
          </p:cNvPicPr>
          <p:nvPr/>
        </p:nvPicPr>
        <p:blipFill>
          <a:blip r:embed="rId5"/>
          <a:stretch>
            <a:fillRect/>
          </a:stretch>
        </p:blipFill>
        <p:spPr>
          <a:xfrm>
            <a:off x="4830619" y="390084"/>
            <a:ext cx="6981246" cy="2553278"/>
          </a:xfrm>
          <a:prstGeom prst="rect">
            <a:avLst/>
          </a:prstGeom>
        </p:spPr>
      </p:pic>
    </p:spTree>
    <p:extLst>
      <p:ext uri="{BB962C8B-B14F-4D97-AF65-F5344CB8AC3E}">
        <p14:creationId xmlns:p14="http://schemas.microsoft.com/office/powerpoint/2010/main" val="1386079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BDEF5-8C2C-464E-E736-ABA5B190C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170D2-CB61-3F59-5DAA-55F852D0AB78}"/>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B8B2741F-B5E0-D651-CFD6-A264972E48F5}"/>
              </a:ext>
            </a:extLst>
          </p:cNvPr>
          <p:cNvPicPr>
            <a:picLocks noChangeAspect="1"/>
          </p:cNvPicPr>
          <p:nvPr/>
        </p:nvPicPr>
        <p:blipFill>
          <a:blip r:embed="rId2"/>
          <a:stretch>
            <a:fillRect/>
          </a:stretch>
        </p:blipFill>
        <p:spPr>
          <a:xfrm>
            <a:off x="0" y="355206"/>
            <a:ext cx="4655127" cy="2245454"/>
          </a:xfrm>
          <a:prstGeom prst="rect">
            <a:avLst/>
          </a:prstGeom>
        </p:spPr>
      </p:pic>
      <p:sp>
        <p:nvSpPr>
          <p:cNvPr id="4" name="CasellaDiTesto 3">
            <a:extLst>
              <a:ext uri="{FF2B5EF4-FFF2-40B4-BE49-F238E27FC236}">
                <a16:creationId xmlns:a16="http://schemas.microsoft.com/office/drawing/2014/main" id="{632E0294-09BD-98E4-97A8-72045CEEF119}"/>
              </a:ext>
            </a:extLst>
          </p:cNvPr>
          <p:cNvSpPr txBox="1"/>
          <p:nvPr/>
        </p:nvSpPr>
        <p:spPr>
          <a:xfrm>
            <a:off x="2711784" y="517637"/>
            <a:ext cx="690905" cy="369332"/>
          </a:xfrm>
          <a:prstGeom prst="rect">
            <a:avLst/>
          </a:prstGeom>
          <a:noFill/>
          <a:ln>
            <a:solidFill>
              <a:srgbClr val="000090"/>
            </a:solidFill>
          </a:ln>
        </p:spPr>
        <p:txBody>
          <a:bodyPr wrap="square" rtlCol="0">
            <a:spAutoFit/>
          </a:bodyPr>
          <a:lstStyle/>
          <a:p>
            <a:r>
              <a:rPr lang="it-IT" b="1" dirty="0">
                <a:solidFill>
                  <a:srgbClr val="000090"/>
                </a:solidFill>
              </a:rPr>
              <a:t>2020</a:t>
            </a:r>
          </a:p>
        </p:txBody>
      </p:sp>
      <p:sp>
        <p:nvSpPr>
          <p:cNvPr id="6" name="CasellaDiTesto 5">
            <a:extLst>
              <a:ext uri="{FF2B5EF4-FFF2-40B4-BE49-F238E27FC236}">
                <a16:creationId xmlns:a16="http://schemas.microsoft.com/office/drawing/2014/main" id="{0AA62062-B7EE-8DCA-1139-84D291C2A72D}"/>
              </a:ext>
            </a:extLst>
          </p:cNvPr>
          <p:cNvSpPr txBox="1"/>
          <p:nvPr/>
        </p:nvSpPr>
        <p:spPr>
          <a:xfrm>
            <a:off x="4950691" y="569336"/>
            <a:ext cx="6853382" cy="738664"/>
          </a:xfrm>
          <a:prstGeom prst="rect">
            <a:avLst/>
          </a:prstGeom>
          <a:noFill/>
        </p:spPr>
        <p:txBody>
          <a:bodyPr wrap="square">
            <a:spAutoFit/>
          </a:bodyPr>
          <a:lstStyle/>
          <a:p>
            <a:r>
              <a:rPr lang="en-US" sz="1400" dirty="0"/>
              <a:t>An </a:t>
            </a:r>
            <a:r>
              <a:rPr lang="en-US" sz="1400" b="1" dirty="0"/>
              <a:t>international web survey </a:t>
            </a:r>
            <a:r>
              <a:rPr lang="en-US" sz="1400" dirty="0"/>
              <a:t>was sent to </a:t>
            </a:r>
            <a:r>
              <a:rPr lang="en-US" sz="1400" b="1" dirty="0"/>
              <a:t>197 emergency surgeons </a:t>
            </a:r>
            <a:r>
              <a:rPr lang="en-US" sz="1400" dirty="0"/>
              <a:t>with the aim to collect data about emergency surgeons’ experience in the management of patients admitted in the ED for acute abdominal pain after MBS. </a:t>
            </a:r>
          </a:p>
        </p:txBody>
      </p:sp>
      <p:pic>
        <p:nvPicPr>
          <p:cNvPr id="7" name="Immagine 6">
            <a:extLst>
              <a:ext uri="{FF2B5EF4-FFF2-40B4-BE49-F238E27FC236}">
                <a16:creationId xmlns:a16="http://schemas.microsoft.com/office/drawing/2014/main" id="{59BF5ECE-8D47-7D6D-5904-5F2089443CF8}"/>
              </a:ext>
            </a:extLst>
          </p:cNvPr>
          <p:cNvPicPr>
            <a:picLocks noChangeAspect="1"/>
          </p:cNvPicPr>
          <p:nvPr/>
        </p:nvPicPr>
        <p:blipFill>
          <a:blip r:embed="rId3"/>
          <a:stretch>
            <a:fillRect/>
          </a:stretch>
        </p:blipFill>
        <p:spPr>
          <a:xfrm>
            <a:off x="89143" y="2677033"/>
            <a:ext cx="4732239" cy="2262425"/>
          </a:xfrm>
          <a:prstGeom prst="rect">
            <a:avLst/>
          </a:prstGeom>
        </p:spPr>
      </p:pic>
      <p:sp>
        <p:nvSpPr>
          <p:cNvPr id="9" name="CasellaDiTesto 8">
            <a:extLst>
              <a:ext uri="{FF2B5EF4-FFF2-40B4-BE49-F238E27FC236}">
                <a16:creationId xmlns:a16="http://schemas.microsoft.com/office/drawing/2014/main" id="{0C1BA2D6-D902-14D4-F0AA-F65C67B0F529}"/>
              </a:ext>
            </a:extLst>
          </p:cNvPr>
          <p:cNvSpPr txBox="1"/>
          <p:nvPr/>
        </p:nvSpPr>
        <p:spPr>
          <a:xfrm>
            <a:off x="0" y="6488668"/>
            <a:ext cx="12192000" cy="369332"/>
          </a:xfrm>
          <a:prstGeom prst="rect">
            <a:avLst/>
          </a:prstGeom>
          <a:noFill/>
        </p:spPr>
        <p:txBody>
          <a:bodyPr wrap="square">
            <a:spAutoFit/>
          </a:bodyPr>
          <a:lstStyle/>
          <a:p>
            <a:r>
              <a:rPr lang="it-IT" sz="900" dirty="0">
                <a:solidFill>
                  <a:srgbClr val="0070C0"/>
                </a:solidFill>
              </a:rPr>
              <a:t>De Simone B, Ansaloni L, Sartelli M, </a:t>
            </a:r>
            <a:r>
              <a:rPr lang="it-IT" sz="900" dirty="0" err="1">
                <a:solidFill>
                  <a:srgbClr val="0070C0"/>
                </a:solidFill>
              </a:rPr>
              <a:t>Kluger</a:t>
            </a:r>
            <a:r>
              <a:rPr lang="it-IT" sz="900" dirty="0">
                <a:solidFill>
                  <a:srgbClr val="0070C0"/>
                </a:solidFill>
              </a:rPr>
              <a:t> Y, Abu-</a:t>
            </a:r>
            <a:r>
              <a:rPr lang="it-IT" sz="900" dirty="0" err="1">
                <a:solidFill>
                  <a:srgbClr val="0070C0"/>
                </a:solidFill>
              </a:rPr>
              <a:t>Zidan</a:t>
            </a:r>
            <a:r>
              <a:rPr lang="it-IT" sz="900" dirty="0">
                <a:solidFill>
                  <a:srgbClr val="0070C0"/>
                </a:solidFill>
              </a:rPr>
              <a:t> FM, </a:t>
            </a:r>
            <a:r>
              <a:rPr lang="it-IT" sz="900" dirty="0" err="1">
                <a:solidFill>
                  <a:srgbClr val="0070C0"/>
                </a:solidFill>
              </a:rPr>
              <a:t>Biffl</a:t>
            </a:r>
            <a:r>
              <a:rPr lang="it-IT" sz="900" dirty="0">
                <a:solidFill>
                  <a:srgbClr val="0070C0"/>
                </a:solidFill>
              </a:rPr>
              <a:t> WL, </a:t>
            </a:r>
            <a:r>
              <a:rPr lang="it-IT" sz="900" dirty="0" err="1">
                <a:solidFill>
                  <a:srgbClr val="0070C0"/>
                </a:solidFill>
              </a:rPr>
              <a:t>Heyer</a:t>
            </a:r>
            <a:r>
              <a:rPr lang="it-IT" sz="900" dirty="0">
                <a:solidFill>
                  <a:srgbClr val="0070C0"/>
                </a:solidFill>
              </a:rPr>
              <a:t> A, Coccolini F, Baiocchi GL; OBA trial supporters; Catena F. The Operative management in </a:t>
            </a:r>
            <a:r>
              <a:rPr lang="it-IT" sz="900" dirty="0" err="1">
                <a:solidFill>
                  <a:srgbClr val="0070C0"/>
                </a:solidFill>
              </a:rPr>
              <a:t>Bariatric</a:t>
            </a:r>
            <a:r>
              <a:rPr lang="it-IT" sz="900" dirty="0">
                <a:solidFill>
                  <a:srgbClr val="0070C0"/>
                </a:solidFill>
              </a:rPr>
              <a:t> Acute </a:t>
            </a:r>
            <a:r>
              <a:rPr lang="it-IT" sz="900" dirty="0" err="1">
                <a:solidFill>
                  <a:srgbClr val="0070C0"/>
                </a:solidFill>
              </a:rPr>
              <a:t>abdomen</a:t>
            </a:r>
            <a:r>
              <a:rPr lang="it-IT" sz="900" dirty="0">
                <a:solidFill>
                  <a:srgbClr val="0070C0"/>
                </a:solidFill>
              </a:rPr>
              <a:t> (OBA) Survey: long-</a:t>
            </a:r>
            <a:r>
              <a:rPr lang="it-IT" sz="900" dirty="0" err="1">
                <a:solidFill>
                  <a:srgbClr val="0070C0"/>
                </a:solidFill>
              </a:rPr>
              <a:t>term</a:t>
            </a:r>
            <a:r>
              <a:rPr lang="it-IT" sz="900" dirty="0">
                <a:solidFill>
                  <a:srgbClr val="0070C0"/>
                </a:solidFill>
              </a:rPr>
              <a:t> </a:t>
            </a:r>
            <a:r>
              <a:rPr lang="it-IT" sz="900" dirty="0" err="1">
                <a:solidFill>
                  <a:srgbClr val="0070C0"/>
                </a:solidFill>
              </a:rPr>
              <a:t>complications</a:t>
            </a:r>
            <a:r>
              <a:rPr lang="it-IT" sz="900" dirty="0">
                <a:solidFill>
                  <a:srgbClr val="0070C0"/>
                </a:solidFill>
              </a:rPr>
              <a:t> of </a:t>
            </a:r>
            <a:r>
              <a:rPr lang="it-IT" sz="900" dirty="0" err="1">
                <a:solidFill>
                  <a:srgbClr val="0070C0"/>
                </a:solidFill>
              </a:rPr>
              <a:t>bariatric</a:t>
            </a:r>
            <a:r>
              <a:rPr lang="it-IT" sz="900" dirty="0">
                <a:solidFill>
                  <a:srgbClr val="0070C0"/>
                </a:solidFill>
              </a:rPr>
              <a:t> surgery and the </a:t>
            </a:r>
            <a:r>
              <a:rPr lang="it-IT" sz="900" dirty="0" err="1">
                <a:solidFill>
                  <a:srgbClr val="0070C0"/>
                </a:solidFill>
              </a:rPr>
              <a:t>emergency</a:t>
            </a:r>
            <a:r>
              <a:rPr lang="it-IT" sz="900" dirty="0">
                <a:solidFill>
                  <a:srgbClr val="0070C0"/>
                </a:solidFill>
              </a:rPr>
              <a:t> </a:t>
            </a:r>
            <a:r>
              <a:rPr lang="it-IT" sz="900" dirty="0" err="1">
                <a:solidFill>
                  <a:srgbClr val="0070C0"/>
                </a:solidFill>
              </a:rPr>
              <a:t>surgeon's</a:t>
            </a:r>
            <a:r>
              <a:rPr lang="it-IT" sz="900" dirty="0">
                <a:solidFill>
                  <a:srgbClr val="0070C0"/>
                </a:solidFill>
              </a:rPr>
              <a:t> point of </a:t>
            </a:r>
            <a:r>
              <a:rPr lang="it-IT" sz="900" dirty="0" err="1">
                <a:solidFill>
                  <a:srgbClr val="0070C0"/>
                </a:solidFill>
              </a:rPr>
              <a:t>view</a:t>
            </a:r>
            <a:r>
              <a:rPr lang="it-IT" sz="900" dirty="0">
                <a:solidFill>
                  <a:srgbClr val="0070C0"/>
                </a:solidFill>
              </a:rPr>
              <a:t>. World J </a:t>
            </a:r>
            <a:r>
              <a:rPr lang="it-IT" sz="900" dirty="0" err="1">
                <a:solidFill>
                  <a:srgbClr val="0070C0"/>
                </a:solidFill>
              </a:rPr>
              <a:t>Emerg</a:t>
            </a:r>
            <a:r>
              <a:rPr lang="it-IT" sz="900" dirty="0">
                <a:solidFill>
                  <a:srgbClr val="0070C0"/>
                </a:solidFill>
              </a:rPr>
              <a:t> </a:t>
            </a:r>
            <a:r>
              <a:rPr lang="it-IT" sz="900" dirty="0" err="1">
                <a:solidFill>
                  <a:srgbClr val="0070C0"/>
                </a:solidFill>
              </a:rPr>
              <a:t>Surg</a:t>
            </a:r>
            <a:r>
              <a:rPr lang="it-IT" sz="900" dirty="0">
                <a:solidFill>
                  <a:srgbClr val="0070C0"/>
                </a:solidFill>
              </a:rPr>
              <a:t>. 2020 </a:t>
            </a:r>
            <a:r>
              <a:rPr lang="it-IT" sz="900" dirty="0" err="1">
                <a:solidFill>
                  <a:srgbClr val="0070C0"/>
                </a:solidFill>
              </a:rPr>
              <a:t>Jan</a:t>
            </a:r>
            <a:r>
              <a:rPr lang="it-IT" sz="900" dirty="0">
                <a:solidFill>
                  <a:srgbClr val="0070C0"/>
                </a:solidFill>
              </a:rPr>
              <a:t> 6;15(1):2. </a:t>
            </a:r>
          </a:p>
        </p:txBody>
      </p:sp>
      <p:sp>
        <p:nvSpPr>
          <p:cNvPr id="13" name="CasellaDiTesto 12">
            <a:extLst>
              <a:ext uri="{FF2B5EF4-FFF2-40B4-BE49-F238E27FC236}">
                <a16:creationId xmlns:a16="http://schemas.microsoft.com/office/drawing/2014/main" id="{F212E2D3-4AFD-A7EE-2E6C-16F690C11EDF}"/>
              </a:ext>
            </a:extLst>
          </p:cNvPr>
          <p:cNvSpPr txBox="1"/>
          <p:nvPr/>
        </p:nvSpPr>
        <p:spPr>
          <a:xfrm>
            <a:off x="4655127" y="1308000"/>
            <a:ext cx="6576291" cy="1138773"/>
          </a:xfrm>
          <a:prstGeom prst="rect">
            <a:avLst/>
          </a:prstGeom>
          <a:noFill/>
        </p:spPr>
        <p:txBody>
          <a:bodyPr wrap="square">
            <a:spAutoFit/>
          </a:bodyPr>
          <a:lstStyle/>
          <a:p>
            <a:pPr algn="ctr"/>
            <a:r>
              <a:rPr lang="en-US" b="1" dirty="0"/>
              <a:t>ANSWERS</a:t>
            </a:r>
          </a:p>
          <a:p>
            <a:pPr algn="ctr"/>
            <a:endParaRPr lang="en-US" b="1" dirty="0"/>
          </a:p>
          <a:p>
            <a:pPr algn="ctr"/>
            <a:endParaRPr lang="en-US" b="1" dirty="0"/>
          </a:p>
          <a:p>
            <a:pPr marL="285750" indent="-285750" algn="just">
              <a:buFont typeface="Arial" panose="020B0604020202020204" pitchFamily="34" charset="0"/>
              <a:buChar char="•"/>
            </a:pPr>
            <a:endParaRPr lang="en-US" sz="1400" dirty="0"/>
          </a:p>
        </p:txBody>
      </p:sp>
      <p:pic>
        <p:nvPicPr>
          <p:cNvPr id="15" name="Immagine 14">
            <a:extLst>
              <a:ext uri="{FF2B5EF4-FFF2-40B4-BE49-F238E27FC236}">
                <a16:creationId xmlns:a16="http://schemas.microsoft.com/office/drawing/2014/main" id="{B941D3A8-0FEF-3FDD-714B-049B5F26166F}"/>
              </a:ext>
            </a:extLst>
          </p:cNvPr>
          <p:cNvPicPr>
            <a:picLocks noChangeAspect="1"/>
          </p:cNvPicPr>
          <p:nvPr/>
        </p:nvPicPr>
        <p:blipFill>
          <a:blip r:embed="rId4"/>
          <a:stretch>
            <a:fillRect/>
          </a:stretch>
        </p:blipFill>
        <p:spPr>
          <a:xfrm>
            <a:off x="8340436" y="3249287"/>
            <a:ext cx="3762421" cy="3104674"/>
          </a:xfrm>
          <a:prstGeom prst="rect">
            <a:avLst/>
          </a:prstGeom>
        </p:spPr>
      </p:pic>
      <p:pic>
        <p:nvPicPr>
          <p:cNvPr id="16" name="Immagine 15">
            <a:extLst>
              <a:ext uri="{FF2B5EF4-FFF2-40B4-BE49-F238E27FC236}">
                <a16:creationId xmlns:a16="http://schemas.microsoft.com/office/drawing/2014/main" id="{326324AE-1492-F065-12B4-B1C1D8EC111D}"/>
              </a:ext>
            </a:extLst>
          </p:cNvPr>
          <p:cNvPicPr>
            <a:picLocks noChangeAspect="1"/>
          </p:cNvPicPr>
          <p:nvPr/>
        </p:nvPicPr>
        <p:blipFill>
          <a:blip r:embed="rId5"/>
          <a:stretch>
            <a:fillRect/>
          </a:stretch>
        </p:blipFill>
        <p:spPr>
          <a:xfrm>
            <a:off x="4516581" y="1662082"/>
            <a:ext cx="4437349" cy="2540000"/>
          </a:xfrm>
          <a:prstGeom prst="rect">
            <a:avLst/>
          </a:prstGeom>
        </p:spPr>
      </p:pic>
      <p:pic>
        <p:nvPicPr>
          <p:cNvPr id="17" name="Immagine 16">
            <a:extLst>
              <a:ext uri="{FF2B5EF4-FFF2-40B4-BE49-F238E27FC236}">
                <a16:creationId xmlns:a16="http://schemas.microsoft.com/office/drawing/2014/main" id="{A13F0066-D7C4-5AF2-F09E-CD80077DEE87}"/>
              </a:ext>
            </a:extLst>
          </p:cNvPr>
          <p:cNvPicPr>
            <a:picLocks noChangeAspect="1"/>
          </p:cNvPicPr>
          <p:nvPr/>
        </p:nvPicPr>
        <p:blipFill>
          <a:blip r:embed="rId6"/>
          <a:stretch>
            <a:fillRect/>
          </a:stretch>
        </p:blipFill>
        <p:spPr>
          <a:xfrm>
            <a:off x="4460164" y="4146809"/>
            <a:ext cx="2910456" cy="2262425"/>
          </a:xfrm>
          <a:prstGeom prst="rect">
            <a:avLst/>
          </a:prstGeom>
        </p:spPr>
      </p:pic>
    </p:spTree>
    <p:extLst>
      <p:ext uri="{BB962C8B-B14F-4D97-AF65-F5344CB8AC3E}">
        <p14:creationId xmlns:p14="http://schemas.microsoft.com/office/powerpoint/2010/main" val="450339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74B48-DB19-7D21-2507-CFB94EF02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C6515-3D68-4773-48EE-41313A97FCBC}"/>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5BAF11FB-0702-10B2-7C87-7AB7C69CC626}"/>
              </a:ext>
            </a:extLst>
          </p:cNvPr>
          <p:cNvPicPr>
            <a:picLocks noChangeAspect="1"/>
          </p:cNvPicPr>
          <p:nvPr/>
        </p:nvPicPr>
        <p:blipFill>
          <a:blip r:embed="rId2"/>
          <a:stretch>
            <a:fillRect/>
          </a:stretch>
        </p:blipFill>
        <p:spPr>
          <a:xfrm>
            <a:off x="0" y="355206"/>
            <a:ext cx="4655127" cy="2245454"/>
          </a:xfrm>
          <a:prstGeom prst="rect">
            <a:avLst/>
          </a:prstGeom>
        </p:spPr>
      </p:pic>
      <p:sp>
        <p:nvSpPr>
          <p:cNvPr id="18" name="CasellaDiTesto 17">
            <a:extLst>
              <a:ext uri="{FF2B5EF4-FFF2-40B4-BE49-F238E27FC236}">
                <a16:creationId xmlns:a16="http://schemas.microsoft.com/office/drawing/2014/main" id="{6089487E-6012-0AB0-0757-BF35C75BF500}"/>
              </a:ext>
            </a:extLst>
          </p:cNvPr>
          <p:cNvSpPr txBox="1"/>
          <p:nvPr/>
        </p:nvSpPr>
        <p:spPr>
          <a:xfrm>
            <a:off x="2762584" y="540728"/>
            <a:ext cx="690905" cy="369332"/>
          </a:xfrm>
          <a:prstGeom prst="rect">
            <a:avLst/>
          </a:prstGeom>
          <a:noFill/>
          <a:ln>
            <a:solidFill>
              <a:srgbClr val="000090"/>
            </a:solidFill>
          </a:ln>
        </p:spPr>
        <p:txBody>
          <a:bodyPr wrap="square" rtlCol="0">
            <a:spAutoFit/>
          </a:bodyPr>
          <a:lstStyle/>
          <a:p>
            <a:r>
              <a:rPr lang="it-IT" b="1" dirty="0">
                <a:solidFill>
                  <a:srgbClr val="000090"/>
                </a:solidFill>
              </a:rPr>
              <a:t>2020</a:t>
            </a:r>
          </a:p>
        </p:txBody>
      </p:sp>
      <p:sp>
        <p:nvSpPr>
          <p:cNvPr id="5" name="CasellaDiTesto 4">
            <a:extLst>
              <a:ext uri="{FF2B5EF4-FFF2-40B4-BE49-F238E27FC236}">
                <a16:creationId xmlns:a16="http://schemas.microsoft.com/office/drawing/2014/main" id="{8CC83975-C529-6580-65DF-357196952F49}"/>
              </a:ext>
            </a:extLst>
          </p:cNvPr>
          <p:cNvSpPr txBox="1"/>
          <p:nvPr/>
        </p:nvSpPr>
        <p:spPr>
          <a:xfrm>
            <a:off x="0" y="6488668"/>
            <a:ext cx="12192000" cy="369332"/>
          </a:xfrm>
          <a:prstGeom prst="rect">
            <a:avLst/>
          </a:prstGeom>
          <a:noFill/>
        </p:spPr>
        <p:txBody>
          <a:bodyPr wrap="square">
            <a:spAutoFit/>
          </a:bodyPr>
          <a:lstStyle/>
          <a:p>
            <a:r>
              <a:rPr lang="it-IT" sz="900" dirty="0">
                <a:solidFill>
                  <a:srgbClr val="0070C0"/>
                </a:solidFill>
              </a:rPr>
              <a:t>De Simone B, Ansaloni L, Sartelli M, </a:t>
            </a:r>
            <a:r>
              <a:rPr lang="it-IT" sz="900" dirty="0" err="1">
                <a:solidFill>
                  <a:srgbClr val="0070C0"/>
                </a:solidFill>
              </a:rPr>
              <a:t>Kluger</a:t>
            </a:r>
            <a:r>
              <a:rPr lang="it-IT" sz="900" dirty="0">
                <a:solidFill>
                  <a:srgbClr val="0070C0"/>
                </a:solidFill>
              </a:rPr>
              <a:t> Y, Abu-</a:t>
            </a:r>
            <a:r>
              <a:rPr lang="it-IT" sz="900" dirty="0" err="1">
                <a:solidFill>
                  <a:srgbClr val="0070C0"/>
                </a:solidFill>
              </a:rPr>
              <a:t>Zidan</a:t>
            </a:r>
            <a:r>
              <a:rPr lang="it-IT" sz="900" dirty="0">
                <a:solidFill>
                  <a:srgbClr val="0070C0"/>
                </a:solidFill>
              </a:rPr>
              <a:t> FM, </a:t>
            </a:r>
            <a:r>
              <a:rPr lang="it-IT" sz="900" dirty="0" err="1">
                <a:solidFill>
                  <a:srgbClr val="0070C0"/>
                </a:solidFill>
              </a:rPr>
              <a:t>Biffl</a:t>
            </a:r>
            <a:r>
              <a:rPr lang="it-IT" sz="900" dirty="0">
                <a:solidFill>
                  <a:srgbClr val="0070C0"/>
                </a:solidFill>
              </a:rPr>
              <a:t> WL, </a:t>
            </a:r>
            <a:r>
              <a:rPr lang="it-IT" sz="900" dirty="0" err="1">
                <a:solidFill>
                  <a:srgbClr val="0070C0"/>
                </a:solidFill>
              </a:rPr>
              <a:t>Heyer</a:t>
            </a:r>
            <a:r>
              <a:rPr lang="it-IT" sz="900" dirty="0">
                <a:solidFill>
                  <a:srgbClr val="0070C0"/>
                </a:solidFill>
              </a:rPr>
              <a:t> A, Coccolini F, Baiocchi GL; OBA trial supporters; Catena F. The Operative management in </a:t>
            </a:r>
            <a:r>
              <a:rPr lang="it-IT" sz="900" dirty="0" err="1">
                <a:solidFill>
                  <a:srgbClr val="0070C0"/>
                </a:solidFill>
              </a:rPr>
              <a:t>Bariatric</a:t>
            </a:r>
            <a:r>
              <a:rPr lang="it-IT" sz="900" dirty="0">
                <a:solidFill>
                  <a:srgbClr val="0070C0"/>
                </a:solidFill>
              </a:rPr>
              <a:t> Acute </a:t>
            </a:r>
            <a:r>
              <a:rPr lang="it-IT" sz="900" dirty="0" err="1">
                <a:solidFill>
                  <a:srgbClr val="0070C0"/>
                </a:solidFill>
              </a:rPr>
              <a:t>abdomen</a:t>
            </a:r>
            <a:r>
              <a:rPr lang="it-IT" sz="900" dirty="0">
                <a:solidFill>
                  <a:srgbClr val="0070C0"/>
                </a:solidFill>
              </a:rPr>
              <a:t> (OBA) Survey: long-</a:t>
            </a:r>
            <a:r>
              <a:rPr lang="it-IT" sz="900" dirty="0" err="1">
                <a:solidFill>
                  <a:srgbClr val="0070C0"/>
                </a:solidFill>
              </a:rPr>
              <a:t>term</a:t>
            </a:r>
            <a:r>
              <a:rPr lang="it-IT" sz="900" dirty="0">
                <a:solidFill>
                  <a:srgbClr val="0070C0"/>
                </a:solidFill>
              </a:rPr>
              <a:t> </a:t>
            </a:r>
            <a:r>
              <a:rPr lang="it-IT" sz="900" dirty="0" err="1">
                <a:solidFill>
                  <a:srgbClr val="0070C0"/>
                </a:solidFill>
              </a:rPr>
              <a:t>complications</a:t>
            </a:r>
            <a:r>
              <a:rPr lang="it-IT" sz="900" dirty="0">
                <a:solidFill>
                  <a:srgbClr val="0070C0"/>
                </a:solidFill>
              </a:rPr>
              <a:t> of </a:t>
            </a:r>
            <a:r>
              <a:rPr lang="it-IT" sz="900" dirty="0" err="1">
                <a:solidFill>
                  <a:srgbClr val="0070C0"/>
                </a:solidFill>
              </a:rPr>
              <a:t>bariatric</a:t>
            </a:r>
            <a:r>
              <a:rPr lang="it-IT" sz="900" dirty="0">
                <a:solidFill>
                  <a:srgbClr val="0070C0"/>
                </a:solidFill>
              </a:rPr>
              <a:t> surgery and the </a:t>
            </a:r>
            <a:r>
              <a:rPr lang="it-IT" sz="900" dirty="0" err="1">
                <a:solidFill>
                  <a:srgbClr val="0070C0"/>
                </a:solidFill>
              </a:rPr>
              <a:t>emergency</a:t>
            </a:r>
            <a:r>
              <a:rPr lang="it-IT" sz="900" dirty="0">
                <a:solidFill>
                  <a:srgbClr val="0070C0"/>
                </a:solidFill>
              </a:rPr>
              <a:t> </a:t>
            </a:r>
            <a:r>
              <a:rPr lang="it-IT" sz="900" dirty="0" err="1">
                <a:solidFill>
                  <a:srgbClr val="0070C0"/>
                </a:solidFill>
              </a:rPr>
              <a:t>surgeon's</a:t>
            </a:r>
            <a:r>
              <a:rPr lang="it-IT" sz="900" dirty="0">
                <a:solidFill>
                  <a:srgbClr val="0070C0"/>
                </a:solidFill>
              </a:rPr>
              <a:t> point of </a:t>
            </a:r>
            <a:r>
              <a:rPr lang="it-IT" sz="900" dirty="0" err="1">
                <a:solidFill>
                  <a:srgbClr val="0070C0"/>
                </a:solidFill>
              </a:rPr>
              <a:t>view</a:t>
            </a:r>
            <a:r>
              <a:rPr lang="it-IT" sz="900" dirty="0">
                <a:solidFill>
                  <a:srgbClr val="0070C0"/>
                </a:solidFill>
              </a:rPr>
              <a:t>. World J </a:t>
            </a:r>
            <a:r>
              <a:rPr lang="it-IT" sz="900" dirty="0" err="1">
                <a:solidFill>
                  <a:srgbClr val="0070C0"/>
                </a:solidFill>
              </a:rPr>
              <a:t>Emerg</a:t>
            </a:r>
            <a:r>
              <a:rPr lang="it-IT" sz="900" dirty="0">
                <a:solidFill>
                  <a:srgbClr val="0070C0"/>
                </a:solidFill>
              </a:rPr>
              <a:t> </a:t>
            </a:r>
            <a:r>
              <a:rPr lang="it-IT" sz="900" dirty="0" err="1">
                <a:solidFill>
                  <a:srgbClr val="0070C0"/>
                </a:solidFill>
              </a:rPr>
              <a:t>Surg</a:t>
            </a:r>
            <a:r>
              <a:rPr lang="it-IT" sz="900" dirty="0">
                <a:solidFill>
                  <a:srgbClr val="0070C0"/>
                </a:solidFill>
              </a:rPr>
              <a:t>. 2020 </a:t>
            </a:r>
            <a:r>
              <a:rPr lang="it-IT" sz="900" dirty="0" err="1">
                <a:solidFill>
                  <a:srgbClr val="0070C0"/>
                </a:solidFill>
              </a:rPr>
              <a:t>Jan</a:t>
            </a:r>
            <a:r>
              <a:rPr lang="it-IT" sz="900" dirty="0">
                <a:solidFill>
                  <a:srgbClr val="0070C0"/>
                </a:solidFill>
              </a:rPr>
              <a:t> 6;15(1):2. </a:t>
            </a:r>
          </a:p>
        </p:txBody>
      </p:sp>
      <p:pic>
        <p:nvPicPr>
          <p:cNvPr id="6" name="Immagine 5">
            <a:extLst>
              <a:ext uri="{FF2B5EF4-FFF2-40B4-BE49-F238E27FC236}">
                <a16:creationId xmlns:a16="http://schemas.microsoft.com/office/drawing/2014/main" id="{928360F7-F105-961E-514F-935C9D50D709}"/>
              </a:ext>
            </a:extLst>
          </p:cNvPr>
          <p:cNvPicPr>
            <a:picLocks noChangeAspect="1"/>
          </p:cNvPicPr>
          <p:nvPr/>
        </p:nvPicPr>
        <p:blipFill>
          <a:blip r:embed="rId3"/>
          <a:stretch>
            <a:fillRect/>
          </a:stretch>
        </p:blipFill>
        <p:spPr>
          <a:xfrm>
            <a:off x="0" y="2601564"/>
            <a:ext cx="3606800" cy="1943100"/>
          </a:xfrm>
          <a:prstGeom prst="rect">
            <a:avLst/>
          </a:prstGeom>
        </p:spPr>
      </p:pic>
      <p:pic>
        <p:nvPicPr>
          <p:cNvPr id="8" name="Immagine 7">
            <a:extLst>
              <a:ext uri="{FF2B5EF4-FFF2-40B4-BE49-F238E27FC236}">
                <a16:creationId xmlns:a16="http://schemas.microsoft.com/office/drawing/2014/main" id="{FDBED7E1-FB16-1475-EC06-DCA30895D505}"/>
              </a:ext>
            </a:extLst>
          </p:cNvPr>
          <p:cNvPicPr>
            <a:picLocks noChangeAspect="1"/>
          </p:cNvPicPr>
          <p:nvPr/>
        </p:nvPicPr>
        <p:blipFill>
          <a:blip r:embed="rId4"/>
          <a:stretch>
            <a:fillRect/>
          </a:stretch>
        </p:blipFill>
        <p:spPr>
          <a:xfrm>
            <a:off x="19050" y="4544664"/>
            <a:ext cx="3587750" cy="1892300"/>
          </a:xfrm>
          <a:prstGeom prst="rect">
            <a:avLst/>
          </a:prstGeom>
        </p:spPr>
      </p:pic>
      <p:pic>
        <p:nvPicPr>
          <p:cNvPr id="9" name="Immagine 8">
            <a:extLst>
              <a:ext uri="{FF2B5EF4-FFF2-40B4-BE49-F238E27FC236}">
                <a16:creationId xmlns:a16="http://schemas.microsoft.com/office/drawing/2014/main" id="{74E0D129-2D23-F30C-FE22-C6AFA886BBD3}"/>
              </a:ext>
            </a:extLst>
          </p:cNvPr>
          <p:cNvPicPr>
            <a:picLocks noChangeAspect="1"/>
          </p:cNvPicPr>
          <p:nvPr/>
        </p:nvPicPr>
        <p:blipFill>
          <a:blip r:embed="rId5"/>
          <a:stretch>
            <a:fillRect/>
          </a:stretch>
        </p:blipFill>
        <p:spPr>
          <a:xfrm>
            <a:off x="3785510" y="4306315"/>
            <a:ext cx="3632200" cy="1943100"/>
          </a:xfrm>
          <a:prstGeom prst="rect">
            <a:avLst/>
          </a:prstGeom>
        </p:spPr>
      </p:pic>
      <p:pic>
        <p:nvPicPr>
          <p:cNvPr id="10" name="Immagine 9">
            <a:extLst>
              <a:ext uri="{FF2B5EF4-FFF2-40B4-BE49-F238E27FC236}">
                <a16:creationId xmlns:a16="http://schemas.microsoft.com/office/drawing/2014/main" id="{2C229E59-93F0-0C26-C077-9202295AEE17}"/>
              </a:ext>
            </a:extLst>
          </p:cNvPr>
          <p:cNvPicPr>
            <a:picLocks noChangeAspect="1"/>
          </p:cNvPicPr>
          <p:nvPr/>
        </p:nvPicPr>
        <p:blipFill>
          <a:blip r:embed="rId6"/>
          <a:stretch>
            <a:fillRect/>
          </a:stretch>
        </p:blipFill>
        <p:spPr>
          <a:xfrm>
            <a:off x="7950200" y="2941879"/>
            <a:ext cx="3606800" cy="3606800"/>
          </a:xfrm>
          <a:prstGeom prst="rect">
            <a:avLst/>
          </a:prstGeom>
        </p:spPr>
      </p:pic>
      <p:sp>
        <p:nvSpPr>
          <p:cNvPr id="11" name="AutoShape 2" descr="Immagine di ">
            <a:extLst>
              <a:ext uri="{FF2B5EF4-FFF2-40B4-BE49-F238E27FC236}">
                <a16:creationId xmlns:a16="http://schemas.microsoft.com/office/drawing/2014/main" id="{4BD0D002-21C9-07C7-0477-277D3D2464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a:extLst>
              <a:ext uri="{FF2B5EF4-FFF2-40B4-BE49-F238E27FC236}">
                <a16:creationId xmlns:a16="http://schemas.microsoft.com/office/drawing/2014/main" id="{C69F6334-BD4A-5A2D-FFBD-974B0E0E4C50}"/>
              </a:ext>
            </a:extLst>
          </p:cNvPr>
          <p:cNvPicPr>
            <a:picLocks noChangeAspect="1"/>
          </p:cNvPicPr>
          <p:nvPr/>
        </p:nvPicPr>
        <p:blipFill>
          <a:blip r:embed="rId7"/>
          <a:srcRect t="19507" b="5173"/>
          <a:stretch>
            <a:fillRect/>
          </a:stretch>
        </p:blipFill>
        <p:spPr>
          <a:xfrm>
            <a:off x="5145567" y="876122"/>
            <a:ext cx="4515670" cy="2125768"/>
          </a:xfrm>
          <a:prstGeom prst="rect">
            <a:avLst/>
          </a:prstGeom>
        </p:spPr>
      </p:pic>
      <p:sp>
        <p:nvSpPr>
          <p:cNvPr id="13" name="CasellaDiTesto 12">
            <a:extLst>
              <a:ext uri="{FF2B5EF4-FFF2-40B4-BE49-F238E27FC236}">
                <a16:creationId xmlns:a16="http://schemas.microsoft.com/office/drawing/2014/main" id="{C0497DF7-C34F-02F7-093A-83E89BC920DB}"/>
              </a:ext>
            </a:extLst>
          </p:cNvPr>
          <p:cNvSpPr txBox="1"/>
          <p:nvPr/>
        </p:nvSpPr>
        <p:spPr>
          <a:xfrm>
            <a:off x="5495636" y="430997"/>
            <a:ext cx="5440219" cy="369332"/>
          </a:xfrm>
          <a:prstGeom prst="rect">
            <a:avLst/>
          </a:prstGeom>
          <a:noFill/>
        </p:spPr>
        <p:txBody>
          <a:bodyPr wrap="square" rtlCol="0">
            <a:spAutoFit/>
          </a:bodyPr>
          <a:lstStyle/>
          <a:p>
            <a:r>
              <a:rPr lang="it-IT" b="1" dirty="0" err="1"/>
              <a:t>Why</a:t>
            </a:r>
            <a:r>
              <a:rPr lang="it-IT" b="1" dirty="0"/>
              <a:t> do </a:t>
            </a:r>
            <a:r>
              <a:rPr lang="it-IT" b="1" dirty="0" err="1"/>
              <a:t>you</a:t>
            </a:r>
            <a:r>
              <a:rPr lang="it-IT" b="1" dirty="0"/>
              <a:t> decide to take the </a:t>
            </a:r>
            <a:r>
              <a:rPr lang="it-IT" b="1" dirty="0" err="1"/>
              <a:t>patients</a:t>
            </a:r>
            <a:r>
              <a:rPr lang="it-IT" b="1" dirty="0"/>
              <a:t> to the OR?</a:t>
            </a:r>
          </a:p>
        </p:txBody>
      </p:sp>
    </p:spTree>
    <p:extLst>
      <p:ext uri="{BB962C8B-B14F-4D97-AF65-F5344CB8AC3E}">
        <p14:creationId xmlns:p14="http://schemas.microsoft.com/office/powerpoint/2010/main" val="74241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EF13-4800-858A-E298-E3FA1CBC0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0CF28-A685-07C7-6C60-BF1FC95A3E1E}"/>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dirty="0">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7" name="Immagine 6">
            <a:extLst>
              <a:ext uri="{FF2B5EF4-FFF2-40B4-BE49-F238E27FC236}">
                <a16:creationId xmlns:a16="http://schemas.microsoft.com/office/drawing/2014/main" id="{0AF86069-262A-2038-3714-7B4B3C28F853}"/>
              </a:ext>
            </a:extLst>
          </p:cNvPr>
          <p:cNvPicPr>
            <a:picLocks noChangeAspect="1"/>
          </p:cNvPicPr>
          <p:nvPr/>
        </p:nvPicPr>
        <p:blipFill>
          <a:blip r:embed="rId2"/>
          <a:stretch>
            <a:fillRect/>
          </a:stretch>
        </p:blipFill>
        <p:spPr>
          <a:xfrm>
            <a:off x="1523603" y="548390"/>
            <a:ext cx="9144793" cy="5761219"/>
          </a:xfrm>
          <a:prstGeom prst="rect">
            <a:avLst/>
          </a:prstGeom>
        </p:spPr>
      </p:pic>
      <p:sp>
        <p:nvSpPr>
          <p:cNvPr id="8" name="CasellaDiTesto 7">
            <a:extLst>
              <a:ext uri="{FF2B5EF4-FFF2-40B4-BE49-F238E27FC236}">
                <a16:creationId xmlns:a16="http://schemas.microsoft.com/office/drawing/2014/main" id="{65E168B6-D643-6FE0-1285-FCBAD456D05B}"/>
              </a:ext>
            </a:extLst>
          </p:cNvPr>
          <p:cNvSpPr txBox="1"/>
          <p:nvPr/>
        </p:nvSpPr>
        <p:spPr>
          <a:xfrm>
            <a:off x="125128" y="6458233"/>
            <a:ext cx="7190072" cy="369332"/>
          </a:xfrm>
          <a:prstGeom prst="rect">
            <a:avLst/>
          </a:prstGeom>
          <a:noFill/>
        </p:spPr>
        <p:txBody>
          <a:bodyPr wrap="square" rtlCol="0">
            <a:spAutoFit/>
          </a:bodyPr>
          <a:lstStyle/>
          <a:p>
            <a:r>
              <a:rPr lang="en-US" dirty="0"/>
              <a:t>Dati </a:t>
            </a:r>
            <a:r>
              <a:rPr lang="en-US" dirty="0" err="1"/>
              <a:t>ufficiali</a:t>
            </a:r>
            <a:r>
              <a:rPr lang="en-US" dirty="0"/>
              <a:t> SICOB </a:t>
            </a:r>
            <a:r>
              <a:rPr lang="en-US" dirty="0" err="1"/>
              <a:t>aggiornati</a:t>
            </a:r>
            <a:r>
              <a:rPr lang="en-US" dirty="0"/>
              <a:t> al 21 </a:t>
            </a:r>
            <a:r>
              <a:rPr lang="en-US" dirty="0" err="1"/>
              <a:t>Gennaio</a:t>
            </a:r>
            <a:r>
              <a:rPr lang="en-US" dirty="0"/>
              <a:t> 2024</a:t>
            </a:r>
            <a:endParaRPr lang="it-IT" dirty="0"/>
          </a:p>
        </p:txBody>
      </p:sp>
    </p:spTree>
    <p:extLst>
      <p:ext uri="{BB962C8B-B14F-4D97-AF65-F5344CB8AC3E}">
        <p14:creationId xmlns:p14="http://schemas.microsoft.com/office/powerpoint/2010/main" val="217265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DA63-112D-B6EA-7289-C00588313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CDEEB-A9F9-D7B2-994A-79ADBB0AA6BC}"/>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4936A262-04A7-BE97-FCF8-B3DE95EDFA63}"/>
              </a:ext>
            </a:extLst>
          </p:cNvPr>
          <p:cNvPicPr>
            <a:picLocks noChangeAspect="1"/>
          </p:cNvPicPr>
          <p:nvPr/>
        </p:nvPicPr>
        <p:blipFill>
          <a:blip r:embed="rId2"/>
          <a:stretch>
            <a:fillRect/>
          </a:stretch>
        </p:blipFill>
        <p:spPr>
          <a:xfrm>
            <a:off x="0" y="355206"/>
            <a:ext cx="4655127" cy="2245454"/>
          </a:xfrm>
          <a:prstGeom prst="rect">
            <a:avLst/>
          </a:prstGeom>
        </p:spPr>
      </p:pic>
      <p:sp>
        <p:nvSpPr>
          <p:cNvPr id="18" name="CasellaDiTesto 17">
            <a:extLst>
              <a:ext uri="{FF2B5EF4-FFF2-40B4-BE49-F238E27FC236}">
                <a16:creationId xmlns:a16="http://schemas.microsoft.com/office/drawing/2014/main" id="{309B33B0-CEBB-3ED8-481B-F4662CB86433}"/>
              </a:ext>
            </a:extLst>
          </p:cNvPr>
          <p:cNvSpPr txBox="1"/>
          <p:nvPr/>
        </p:nvSpPr>
        <p:spPr>
          <a:xfrm>
            <a:off x="2762584" y="540728"/>
            <a:ext cx="690905" cy="369332"/>
          </a:xfrm>
          <a:prstGeom prst="rect">
            <a:avLst/>
          </a:prstGeom>
          <a:noFill/>
          <a:ln>
            <a:solidFill>
              <a:srgbClr val="000090"/>
            </a:solidFill>
          </a:ln>
        </p:spPr>
        <p:txBody>
          <a:bodyPr wrap="square" rtlCol="0">
            <a:spAutoFit/>
          </a:bodyPr>
          <a:lstStyle/>
          <a:p>
            <a:r>
              <a:rPr lang="it-IT" b="1" dirty="0">
                <a:solidFill>
                  <a:srgbClr val="000090"/>
                </a:solidFill>
              </a:rPr>
              <a:t>2020</a:t>
            </a:r>
          </a:p>
        </p:txBody>
      </p:sp>
      <p:sp>
        <p:nvSpPr>
          <p:cNvPr id="5" name="CasellaDiTesto 4">
            <a:extLst>
              <a:ext uri="{FF2B5EF4-FFF2-40B4-BE49-F238E27FC236}">
                <a16:creationId xmlns:a16="http://schemas.microsoft.com/office/drawing/2014/main" id="{011823BE-5FD9-5D70-7C9D-EDDDBA4F73CD}"/>
              </a:ext>
            </a:extLst>
          </p:cNvPr>
          <p:cNvSpPr txBox="1"/>
          <p:nvPr/>
        </p:nvSpPr>
        <p:spPr>
          <a:xfrm>
            <a:off x="0" y="6488668"/>
            <a:ext cx="12192000" cy="369332"/>
          </a:xfrm>
          <a:prstGeom prst="rect">
            <a:avLst/>
          </a:prstGeom>
          <a:noFill/>
        </p:spPr>
        <p:txBody>
          <a:bodyPr wrap="square">
            <a:spAutoFit/>
          </a:bodyPr>
          <a:lstStyle/>
          <a:p>
            <a:r>
              <a:rPr lang="it-IT" sz="900" dirty="0">
                <a:solidFill>
                  <a:srgbClr val="0070C0"/>
                </a:solidFill>
              </a:rPr>
              <a:t>De Simone B, Ansaloni L, Sartelli M, </a:t>
            </a:r>
            <a:r>
              <a:rPr lang="it-IT" sz="900" dirty="0" err="1">
                <a:solidFill>
                  <a:srgbClr val="0070C0"/>
                </a:solidFill>
              </a:rPr>
              <a:t>Kluger</a:t>
            </a:r>
            <a:r>
              <a:rPr lang="it-IT" sz="900" dirty="0">
                <a:solidFill>
                  <a:srgbClr val="0070C0"/>
                </a:solidFill>
              </a:rPr>
              <a:t> Y, Abu-</a:t>
            </a:r>
            <a:r>
              <a:rPr lang="it-IT" sz="900" dirty="0" err="1">
                <a:solidFill>
                  <a:srgbClr val="0070C0"/>
                </a:solidFill>
              </a:rPr>
              <a:t>Zidan</a:t>
            </a:r>
            <a:r>
              <a:rPr lang="it-IT" sz="900" dirty="0">
                <a:solidFill>
                  <a:srgbClr val="0070C0"/>
                </a:solidFill>
              </a:rPr>
              <a:t> FM, </a:t>
            </a:r>
            <a:r>
              <a:rPr lang="it-IT" sz="900" dirty="0" err="1">
                <a:solidFill>
                  <a:srgbClr val="0070C0"/>
                </a:solidFill>
              </a:rPr>
              <a:t>Biffl</a:t>
            </a:r>
            <a:r>
              <a:rPr lang="it-IT" sz="900" dirty="0">
                <a:solidFill>
                  <a:srgbClr val="0070C0"/>
                </a:solidFill>
              </a:rPr>
              <a:t> WL, </a:t>
            </a:r>
            <a:r>
              <a:rPr lang="it-IT" sz="900" dirty="0" err="1">
                <a:solidFill>
                  <a:srgbClr val="0070C0"/>
                </a:solidFill>
              </a:rPr>
              <a:t>Heyer</a:t>
            </a:r>
            <a:r>
              <a:rPr lang="it-IT" sz="900" dirty="0">
                <a:solidFill>
                  <a:srgbClr val="0070C0"/>
                </a:solidFill>
              </a:rPr>
              <a:t> A, Coccolini F, Baiocchi GL; OBA trial supporters; Catena F. The Operative management in </a:t>
            </a:r>
            <a:r>
              <a:rPr lang="it-IT" sz="900" dirty="0" err="1">
                <a:solidFill>
                  <a:srgbClr val="0070C0"/>
                </a:solidFill>
              </a:rPr>
              <a:t>Bariatric</a:t>
            </a:r>
            <a:r>
              <a:rPr lang="it-IT" sz="900" dirty="0">
                <a:solidFill>
                  <a:srgbClr val="0070C0"/>
                </a:solidFill>
              </a:rPr>
              <a:t> Acute </a:t>
            </a:r>
            <a:r>
              <a:rPr lang="it-IT" sz="900" dirty="0" err="1">
                <a:solidFill>
                  <a:srgbClr val="0070C0"/>
                </a:solidFill>
              </a:rPr>
              <a:t>abdomen</a:t>
            </a:r>
            <a:r>
              <a:rPr lang="it-IT" sz="900" dirty="0">
                <a:solidFill>
                  <a:srgbClr val="0070C0"/>
                </a:solidFill>
              </a:rPr>
              <a:t> (OBA) Survey: long-</a:t>
            </a:r>
            <a:r>
              <a:rPr lang="it-IT" sz="900" dirty="0" err="1">
                <a:solidFill>
                  <a:srgbClr val="0070C0"/>
                </a:solidFill>
              </a:rPr>
              <a:t>term</a:t>
            </a:r>
            <a:r>
              <a:rPr lang="it-IT" sz="900" dirty="0">
                <a:solidFill>
                  <a:srgbClr val="0070C0"/>
                </a:solidFill>
              </a:rPr>
              <a:t> </a:t>
            </a:r>
            <a:r>
              <a:rPr lang="it-IT" sz="900" dirty="0" err="1">
                <a:solidFill>
                  <a:srgbClr val="0070C0"/>
                </a:solidFill>
              </a:rPr>
              <a:t>complications</a:t>
            </a:r>
            <a:r>
              <a:rPr lang="it-IT" sz="900" dirty="0">
                <a:solidFill>
                  <a:srgbClr val="0070C0"/>
                </a:solidFill>
              </a:rPr>
              <a:t> of </a:t>
            </a:r>
            <a:r>
              <a:rPr lang="it-IT" sz="900" dirty="0" err="1">
                <a:solidFill>
                  <a:srgbClr val="0070C0"/>
                </a:solidFill>
              </a:rPr>
              <a:t>bariatric</a:t>
            </a:r>
            <a:r>
              <a:rPr lang="it-IT" sz="900" dirty="0">
                <a:solidFill>
                  <a:srgbClr val="0070C0"/>
                </a:solidFill>
              </a:rPr>
              <a:t> surgery and the </a:t>
            </a:r>
            <a:r>
              <a:rPr lang="it-IT" sz="900" dirty="0" err="1">
                <a:solidFill>
                  <a:srgbClr val="0070C0"/>
                </a:solidFill>
              </a:rPr>
              <a:t>emergency</a:t>
            </a:r>
            <a:r>
              <a:rPr lang="it-IT" sz="900" dirty="0">
                <a:solidFill>
                  <a:srgbClr val="0070C0"/>
                </a:solidFill>
              </a:rPr>
              <a:t> </a:t>
            </a:r>
            <a:r>
              <a:rPr lang="it-IT" sz="900" dirty="0" err="1">
                <a:solidFill>
                  <a:srgbClr val="0070C0"/>
                </a:solidFill>
              </a:rPr>
              <a:t>surgeon's</a:t>
            </a:r>
            <a:r>
              <a:rPr lang="it-IT" sz="900" dirty="0">
                <a:solidFill>
                  <a:srgbClr val="0070C0"/>
                </a:solidFill>
              </a:rPr>
              <a:t> point of </a:t>
            </a:r>
            <a:r>
              <a:rPr lang="it-IT" sz="900" dirty="0" err="1">
                <a:solidFill>
                  <a:srgbClr val="0070C0"/>
                </a:solidFill>
              </a:rPr>
              <a:t>view</a:t>
            </a:r>
            <a:r>
              <a:rPr lang="it-IT" sz="900" dirty="0">
                <a:solidFill>
                  <a:srgbClr val="0070C0"/>
                </a:solidFill>
              </a:rPr>
              <a:t>. World J </a:t>
            </a:r>
            <a:r>
              <a:rPr lang="it-IT" sz="900" dirty="0" err="1">
                <a:solidFill>
                  <a:srgbClr val="0070C0"/>
                </a:solidFill>
              </a:rPr>
              <a:t>Emerg</a:t>
            </a:r>
            <a:r>
              <a:rPr lang="it-IT" sz="900" dirty="0">
                <a:solidFill>
                  <a:srgbClr val="0070C0"/>
                </a:solidFill>
              </a:rPr>
              <a:t> </a:t>
            </a:r>
            <a:r>
              <a:rPr lang="it-IT" sz="900" dirty="0" err="1">
                <a:solidFill>
                  <a:srgbClr val="0070C0"/>
                </a:solidFill>
              </a:rPr>
              <a:t>Surg</a:t>
            </a:r>
            <a:r>
              <a:rPr lang="it-IT" sz="900" dirty="0">
                <a:solidFill>
                  <a:srgbClr val="0070C0"/>
                </a:solidFill>
              </a:rPr>
              <a:t>. 2020 </a:t>
            </a:r>
            <a:r>
              <a:rPr lang="it-IT" sz="900" dirty="0" err="1">
                <a:solidFill>
                  <a:srgbClr val="0070C0"/>
                </a:solidFill>
              </a:rPr>
              <a:t>Jan</a:t>
            </a:r>
            <a:r>
              <a:rPr lang="it-IT" sz="900" dirty="0">
                <a:solidFill>
                  <a:srgbClr val="0070C0"/>
                </a:solidFill>
              </a:rPr>
              <a:t> 6;15(1):2. </a:t>
            </a:r>
          </a:p>
        </p:txBody>
      </p:sp>
      <p:sp>
        <p:nvSpPr>
          <p:cNvPr id="11" name="AutoShape 2" descr="Immagine di ">
            <a:extLst>
              <a:ext uri="{FF2B5EF4-FFF2-40B4-BE49-F238E27FC236}">
                <a16:creationId xmlns:a16="http://schemas.microsoft.com/office/drawing/2014/main" id="{D74FD9C1-3172-1FFB-61C5-3897D4F82C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CasellaDiTesto 3">
            <a:extLst>
              <a:ext uri="{FF2B5EF4-FFF2-40B4-BE49-F238E27FC236}">
                <a16:creationId xmlns:a16="http://schemas.microsoft.com/office/drawing/2014/main" id="{B40324D6-5E20-4FCF-8E3B-2081BFACAE65}"/>
              </a:ext>
            </a:extLst>
          </p:cNvPr>
          <p:cNvSpPr txBox="1"/>
          <p:nvPr/>
        </p:nvSpPr>
        <p:spPr>
          <a:xfrm>
            <a:off x="1948872" y="3262473"/>
            <a:ext cx="6899564" cy="1695721"/>
          </a:xfrm>
          <a:prstGeom prst="rect">
            <a:avLst/>
          </a:prstGeom>
          <a:noFill/>
        </p:spPr>
        <p:txBody>
          <a:bodyPr wrap="square">
            <a:spAutoFit/>
          </a:bodyPr>
          <a:lstStyle/>
          <a:p>
            <a:pPr marL="742950" marR="0" indent="-285750" algn="just">
              <a:lnSpc>
                <a:spcPct val="107000"/>
              </a:lnSpc>
              <a:buFont typeface="Arial" panose="020B0604020202020204" pitchFamily="34" charset="0"/>
              <a:buChar char="•"/>
            </a:pP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72.6% of ES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declared to be </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worried when</a:t>
            </a:r>
            <a:r>
              <a:rPr lang="it-IT" sz="1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asked to manage acute abdomen in patients with a previous</a:t>
            </a:r>
            <a:r>
              <a:rPr lang="it-IT" sz="1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history of MBS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This indicates the </a:t>
            </a:r>
            <a:r>
              <a:rPr lang="en-US" sz="1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ES’ desire to</a:t>
            </a:r>
            <a:r>
              <a:rPr lang="it-IT" sz="1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be familiar with the various types of MBS, to</a:t>
            </a:r>
            <a:r>
              <a:rPr lang="it-IT" sz="1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understand the new anatomy, radiological findings, and</a:t>
            </a:r>
            <a:r>
              <a:rPr lang="it-IT" sz="1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a:t>
            </a:r>
            <a:r>
              <a:rPr lang="en-US" sz="1400" b="1" kern="1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ong</a:t>
            </a:r>
            <a:r>
              <a:rPr lang="en-US" sz="1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-term bariatric complications, to be able to appropriately</a:t>
            </a:r>
            <a:r>
              <a:rPr lang="it-IT" sz="1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manage them in the emergency setting.</a:t>
            </a:r>
          </a:p>
          <a:p>
            <a:pPr marL="742950" marR="0" indent="-285750" algn="just">
              <a:lnSpc>
                <a:spcPct val="107000"/>
              </a:lnSpc>
              <a:buFont typeface="Arial" panose="020B0604020202020204" pitchFamily="34" charset="0"/>
              <a:buChar char="•"/>
            </a:pPr>
            <a:endParaRPr lang="it-IT" sz="1400" b="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742950" marR="0" indent="-285750" algn="just">
              <a:lnSpc>
                <a:spcPct val="107000"/>
              </a:lnSpc>
              <a:buFont typeface="Arial" panose="020B060402020202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Emergency surgeons must be mindful of postoperative</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MBS complications. </a:t>
            </a:r>
            <a:endParaRPr lang="it-IT" sz="1400" dirty="0"/>
          </a:p>
        </p:txBody>
      </p:sp>
      <p:pic>
        <p:nvPicPr>
          <p:cNvPr id="15" name="Immagine 14">
            <a:extLst>
              <a:ext uri="{FF2B5EF4-FFF2-40B4-BE49-F238E27FC236}">
                <a16:creationId xmlns:a16="http://schemas.microsoft.com/office/drawing/2014/main" id="{9467D33F-EE8B-20D6-B59C-E5E79DB94F57}"/>
              </a:ext>
            </a:extLst>
          </p:cNvPr>
          <p:cNvPicPr>
            <a:picLocks noChangeAspect="1"/>
          </p:cNvPicPr>
          <p:nvPr/>
        </p:nvPicPr>
        <p:blipFill>
          <a:blip r:embed="rId3"/>
          <a:stretch>
            <a:fillRect/>
          </a:stretch>
        </p:blipFill>
        <p:spPr>
          <a:xfrm>
            <a:off x="8922825" y="1566078"/>
            <a:ext cx="2640605" cy="2640605"/>
          </a:xfrm>
          <a:prstGeom prst="rect">
            <a:avLst/>
          </a:prstGeom>
        </p:spPr>
      </p:pic>
      <p:pic>
        <p:nvPicPr>
          <p:cNvPr id="16" name="Immagine 15">
            <a:extLst>
              <a:ext uri="{FF2B5EF4-FFF2-40B4-BE49-F238E27FC236}">
                <a16:creationId xmlns:a16="http://schemas.microsoft.com/office/drawing/2014/main" id="{F2F84BB1-84A9-54A1-A0B8-62E9819ED2F5}"/>
              </a:ext>
            </a:extLst>
          </p:cNvPr>
          <p:cNvPicPr>
            <a:picLocks noChangeAspect="1"/>
          </p:cNvPicPr>
          <p:nvPr/>
        </p:nvPicPr>
        <p:blipFill>
          <a:blip r:embed="rId4"/>
          <a:srcRect l="18799" t="13270" r="10404" b="16086"/>
          <a:stretch>
            <a:fillRect/>
          </a:stretch>
        </p:blipFill>
        <p:spPr>
          <a:xfrm>
            <a:off x="0" y="2886381"/>
            <a:ext cx="2117197" cy="2112634"/>
          </a:xfrm>
          <a:prstGeom prst="rect">
            <a:avLst/>
          </a:prstGeom>
        </p:spPr>
      </p:pic>
    </p:spTree>
    <p:extLst>
      <p:ext uri="{BB962C8B-B14F-4D97-AF65-F5344CB8AC3E}">
        <p14:creationId xmlns:p14="http://schemas.microsoft.com/office/powerpoint/2010/main" val="1866523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F8C45-36A4-C7F4-B116-0516D5501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DCBFD-2D19-4107-978A-B6525E51F6A2}"/>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5" name="Immagine 4">
            <a:extLst>
              <a:ext uri="{FF2B5EF4-FFF2-40B4-BE49-F238E27FC236}">
                <a16:creationId xmlns:a16="http://schemas.microsoft.com/office/drawing/2014/main" id="{D3FC79CE-60D6-BD98-B674-9D56E329757D}"/>
              </a:ext>
            </a:extLst>
          </p:cNvPr>
          <p:cNvPicPr>
            <a:picLocks noChangeAspect="1"/>
          </p:cNvPicPr>
          <p:nvPr/>
        </p:nvPicPr>
        <p:blipFill>
          <a:blip r:embed="rId2"/>
          <a:stretch>
            <a:fillRect/>
          </a:stretch>
        </p:blipFill>
        <p:spPr>
          <a:xfrm>
            <a:off x="0" y="355206"/>
            <a:ext cx="4433455" cy="2134388"/>
          </a:xfrm>
          <a:prstGeom prst="rect">
            <a:avLst/>
          </a:prstGeom>
        </p:spPr>
      </p:pic>
      <p:sp>
        <p:nvSpPr>
          <p:cNvPr id="6" name="CasellaDiTesto 5">
            <a:extLst>
              <a:ext uri="{FF2B5EF4-FFF2-40B4-BE49-F238E27FC236}">
                <a16:creationId xmlns:a16="http://schemas.microsoft.com/office/drawing/2014/main" id="{6A7D0A58-C934-9BD3-2350-4F3E8831314F}"/>
              </a:ext>
            </a:extLst>
          </p:cNvPr>
          <p:cNvSpPr txBox="1"/>
          <p:nvPr/>
        </p:nvSpPr>
        <p:spPr>
          <a:xfrm>
            <a:off x="2762584" y="540728"/>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sp>
        <p:nvSpPr>
          <p:cNvPr id="8" name="CasellaDiTesto 7">
            <a:extLst>
              <a:ext uri="{FF2B5EF4-FFF2-40B4-BE49-F238E27FC236}">
                <a16:creationId xmlns:a16="http://schemas.microsoft.com/office/drawing/2014/main" id="{94144FE9-BEC4-BDEA-4144-DE19F6DF9121}"/>
              </a:ext>
            </a:extLst>
          </p:cNvPr>
          <p:cNvSpPr txBox="1"/>
          <p:nvPr/>
        </p:nvSpPr>
        <p:spPr>
          <a:xfrm>
            <a:off x="3897745" y="540728"/>
            <a:ext cx="8211128" cy="738664"/>
          </a:xfrm>
          <a:prstGeom prst="rect">
            <a:avLst/>
          </a:prstGeom>
          <a:noFill/>
        </p:spPr>
        <p:txBody>
          <a:bodyPr wrap="square">
            <a:spAutoFit/>
          </a:bodyPr>
          <a:lstStyle/>
          <a:p>
            <a:pPr algn="just"/>
            <a:r>
              <a:rPr lang="en-US" sz="1400" i="1" dirty="0"/>
              <a:t>“In a country with a strained surgical workforce but also a patient population that values surgical specialization, the question of whether a general surgeon can and should handle an emergency surgery or a surgical complication that may fall into the scope of specialist is not uncommon”. </a:t>
            </a:r>
            <a:endParaRPr lang="it-IT" sz="1400" i="1" dirty="0"/>
          </a:p>
        </p:txBody>
      </p:sp>
      <p:pic>
        <p:nvPicPr>
          <p:cNvPr id="10" name="Immagine 9">
            <a:extLst>
              <a:ext uri="{FF2B5EF4-FFF2-40B4-BE49-F238E27FC236}">
                <a16:creationId xmlns:a16="http://schemas.microsoft.com/office/drawing/2014/main" id="{A290C1D3-EFF5-1479-691D-019340CA3DC7}"/>
              </a:ext>
            </a:extLst>
          </p:cNvPr>
          <p:cNvPicPr>
            <a:picLocks noChangeAspect="1"/>
          </p:cNvPicPr>
          <p:nvPr/>
        </p:nvPicPr>
        <p:blipFill>
          <a:blip r:embed="rId3"/>
          <a:stretch>
            <a:fillRect/>
          </a:stretch>
        </p:blipFill>
        <p:spPr>
          <a:xfrm>
            <a:off x="206848" y="2635912"/>
            <a:ext cx="3690897" cy="618065"/>
          </a:xfrm>
          <a:prstGeom prst="rect">
            <a:avLst/>
          </a:prstGeom>
        </p:spPr>
      </p:pic>
      <p:pic>
        <p:nvPicPr>
          <p:cNvPr id="12" name="Immagine 11">
            <a:extLst>
              <a:ext uri="{FF2B5EF4-FFF2-40B4-BE49-F238E27FC236}">
                <a16:creationId xmlns:a16="http://schemas.microsoft.com/office/drawing/2014/main" id="{8788F4AE-0A2F-0838-2166-0F4F5C3B5E10}"/>
              </a:ext>
            </a:extLst>
          </p:cNvPr>
          <p:cNvPicPr>
            <a:picLocks noChangeAspect="1"/>
          </p:cNvPicPr>
          <p:nvPr/>
        </p:nvPicPr>
        <p:blipFill>
          <a:blip r:embed="rId4"/>
          <a:stretch>
            <a:fillRect/>
          </a:stretch>
        </p:blipFill>
        <p:spPr>
          <a:xfrm>
            <a:off x="5777917" y="1464914"/>
            <a:ext cx="2867047" cy="569674"/>
          </a:xfrm>
          <a:prstGeom prst="rect">
            <a:avLst/>
          </a:prstGeom>
        </p:spPr>
      </p:pic>
      <p:sp>
        <p:nvSpPr>
          <p:cNvPr id="14" name="CasellaDiTesto 13">
            <a:extLst>
              <a:ext uri="{FF2B5EF4-FFF2-40B4-BE49-F238E27FC236}">
                <a16:creationId xmlns:a16="http://schemas.microsoft.com/office/drawing/2014/main" id="{07F826D7-A731-7708-F5D7-8A8F7DB5D742}"/>
              </a:ext>
            </a:extLst>
          </p:cNvPr>
          <p:cNvSpPr txBox="1"/>
          <p:nvPr/>
        </p:nvSpPr>
        <p:spPr>
          <a:xfrm>
            <a:off x="4211782" y="2222759"/>
            <a:ext cx="7980218" cy="954107"/>
          </a:xfrm>
          <a:prstGeom prst="rect">
            <a:avLst/>
          </a:prstGeom>
          <a:noFill/>
        </p:spPr>
        <p:txBody>
          <a:bodyPr wrap="square">
            <a:spAutoFit/>
          </a:bodyPr>
          <a:lstStyle/>
          <a:p>
            <a:pPr algn="just"/>
            <a:r>
              <a:rPr lang="en-US" sz="1400" b="0" i="1" dirty="0">
                <a:effectLst/>
              </a:rPr>
              <a:t>“This is where the art of medicine comes into play—what is that time cutoff? Surgeons love to have rules, spreadsheets, and flow charts that tell us exactly what to do and when to do it, but those do not always exist. Is the specialist an hour away or 5 hours away? Can surgery safely be delayed? You need to weigh all the factors, and it's difficult because there is often not one right answer,” </a:t>
            </a:r>
            <a:endParaRPr lang="it-IT" sz="1400" i="1" dirty="0"/>
          </a:p>
        </p:txBody>
      </p:sp>
      <p:pic>
        <p:nvPicPr>
          <p:cNvPr id="16" name="Immagine 15">
            <a:extLst>
              <a:ext uri="{FF2B5EF4-FFF2-40B4-BE49-F238E27FC236}">
                <a16:creationId xmlns:a16="http://schemas.microsoft.com/office/drawing/2014/main" id="{E70EDFC8-981C-3937-CCB2-39D8DFC7E206}"/>
              </a:ext>
            </a:extLst>
          </p:cNvPr>
          <p:cNvPicPr>
            <a:picLocks noChangeAspect="1"/>
          </p:cNvPicPr>
          <p:nvPr/>
        </p:nvPicPr>
        <p:blipFill>
          <a:blip r:embed="rId5"/>
          <a:stretch>
            <a:fillRect/>
          </a:stretch>
        </p:blipFill>
        <p:spPr>
          <a:xfrm>
            <a:off x="1" y="3633712"/>
            <a:ext cx="4287982" cy="631712"/>
          </a:xfrm>
          <a:prstGeom prst="rect">
            <a:avLst/>
          </a:prstGeom>
        </p:spPr>
      </p:pic>
      <p:sp>
        <p:nvSpPr>
          <p:cNvPr id="20" name="CasellaDiTesto 19">
            <a:extLst>
              <a:ext uri="{FF2B5EF4-FFF2-40B4-BE49-F238E27FC236}">
                <a16:creationId xmlns:a16="http://schemas.microsoft.com/office/drawing/2014/main" id="{BFF8ABFB-7A3B-1D8A-EEE7-980E063910AB}"/>
              </a:ext>
            </a:extLst>
          </p:cNvPr>
          <p:cNvSpPr txBox="1"/>
          <p:nvPr/>
        </p:nvSpPr>
        <p:spPr>
          <a:xfrm>
            <a:off x="4287982" y="3415539"/>
            <a:ext cx="7827818" cy="954107"/>
          </a:xfrm>
          <a:prstGeom prst="rect">
            <a:avLst/>
          </a:prstGeom>
          <a:noFill/>
        </p:spPr>
        <p:txBody>
          <a:bodyPr wrap="square">
            <a:spAutoFit/>
          </a:bodyPr>
          <a:lstStyle/>
          <a:p>
            <a:pPr algn="just"/>
            <a:r>
              <a:rPr lang="en-US" sz="1400" i="1" dirty="0"/>
              <a:t>“Surgery is incredibly resource-intensive, so access to these resources—which includes surgeons themselves—is paramount. But resources are not distributed equally, and not all practice settings are created the same. “It's not just the skills of cutting and sewing,” Dr. Raines said. “In fact, the cutting and sewing is usually the easy part. It's the resources around it that can really make a difference. </a:t>
            </a:r>
            <a:endParaRPr lang="it-IT" sz="1400" i="1" dirty="0"/>
          </a:p>
        </p:txBody>
      </p:sp>
      <p:pic>
        <p:nvPicPr>
          <p:cNvPr id="22" name="Immagine 21">
            <a:extLst>
              <a:ext uri="{FF2B5EF4-FFF2-40B4-BE49-F238E27FC236}">
                <a16:creationId xmlns:a16="http://schemas.microsoft.com/office/drawing/2014/main" id="{29AF7CF4-4EBB-0D15-471E-507BD9327BF7}"/>
              </a:ext>
            </a:extLst>
          </p:cNvPr>
          <p:cNvPicPr>
            <a:picLocks noChangeAspect="1"/>
          </p:cNvPicPr>
          <p:nvPr/>
        </p:nvPicPr>
        <p:blipFill>
          <a:blip r:embed="rId6"/>
          <a:stretch>
            <a:fillRect/>
          </a:stretch>
        </p:blipFill>
        <p:spPr>
          <a:xfrm>
            <a:off x="92365" y="5039208"/>
            <a:ext cx="3954207" cy="391763"/>
          </a:xfrm>
          <a:prstGeom prst="rect">
            <a:avLst/>
          </a:prstGeom>
        </p:spPr>
      </p:pic>
      <p:sp>
        <p:nvSpPr>
          <p:cNvPr id="24" name="CasellaDiTesto 23">
            <a:extLst>
              <a:ext uri="{FF2B5EF4-FFF2-40B4-BE49-F238E27FC236}">
                <a16:creationId xmlns:a16="http://schemas.microsoft.com/office/drawing/2014/main" id="{CA4DB3B7-EABF-487E-6D25-E50C1315FFAE}"/>
              </a:ext>
            </a:extLst>
          </p:cNvPr>
          <p:cNvSpPr txBox="1"/>
          <p:nvPr/>
        </p:nvSpPr>
        <p:spPr>
          <a:xfrm>
            <a:off x="4195618" y="4666588"/>
            <a:ext cx="7904017" cy="1015663"/>
          </a:xfrm>
          <a:prstGeom prst="rect">
            <a:avLst/>
          </a:prstGeom>
          <a:noFill/>
        </p:spPr>
        <p:txBody>
          <a:bodyPr wrap="square">
            <a:spAutoFit/>
          </a:bodyPr>
          <a:lstStyle/>
          <a:p>
            <a:pPr algn="just"/>
            <a:r>
              <a:rPr lang="en-US" dirty="0"/>
              <a:t>“</a:t>
            </a:r>
            <a:r>
              <a:rPr lang="en-US" sz="1400" i="1" dirty="0"/>
              <a:t>The </a:t>
            </a:r>
            <a:r>
              <a:rPr lang="en-US" sz="1400" b="1" i="1" dirty="0"/>
              <a:t>number of MBS patients is rising astronomically, while the number of MBS surgeons is not</a:t>
            </a:r>
            <a:r>
              <a:rPr lang="en-US" sz="1400" i="1" dirty="0"/>
              <a:t>.  With complications relatively high in this population, patients are going to need specialty care, and either more specialists will need to be trained or </a:t>
            </a:r>
            <a:r>
              <a:rPr lang="en-US" sz="1400" b="1" i="1" dirty="0"/>
              <a:t>surgeons are going to need to be able to be familiar with those conditions</a:t>
            </a:r>
            <a:r>
              <a:rPr lang="en-US" sz="1400" i="1" dirty="0"/>
              <a:t>,”</a:t>
            </a:r>
            <a:endParaRPr lang="it-IT" sz="1400" i="1" dirty="0"/>
          </a:p>
        </p:txBody>
      </p:sp>
      <p:pic>
        <p:nvPicPr>
          <p:cNvPr id="25" name="Immagine 24">
            <a:extLst>
              <a:ext uri="{FF2B5EF4-FFF2-40B4-BE49-F238E27FC236}">
                <a16:creationId xmlns:a16="http://schemas.microsoft.com/office/drawing/2014/main" id="{8EA6C88D-F005-655C-C37C-C5EE4A7F9ED6}"/>
              </a:ext>
            </a:extLst>
          </p:cNvPr>
          <p:cNvPicPr>
            <a:picLocks noChangeAspect="1"/>
          </p:cNvPicPr>
          <p:nvPr/>
        </p:nvPicPr>
        <p:blipFill>
          <a:blip r:embed="rId7"/>
          <a:stretch>
            <a:fillRect/>
          </a:stretch>
        </p:blipFill>
        <p:spPr>
          <a:xfrm>
            <a:off x="750941" y="5682251"/>
            <a:ext cx="2674838" cy="1089749"/>
          </a:xfrm>
          <a:prstGeom prst="rect">
            <a:avLst/>
          </a:prstGeom>
        </p:spPr>
      </p:pic>
      <p:sp>
        <p:nvSpPr>
          <p:cNvPr id="27" name="CasellaDiTesto 26">
            <a:extLst>
              <a:ext uri="{FF2B5EF4-FFF2-40B4-BE49-F238E27FC236}">
                <a16:creationId xmlns:a16="http://schemas.microsoft.com/office/drawing/2014/main" id="{AED341F0-74DE-746A-2139-B080DA3AFAAA}"/>
              </a:ext>
            </a:extLst>
          </p:cNvPr>
          <p:cNvSpPr txBox="1"/>
          <p:nvPr/>
        </p:nvSpPr>
        <p:spPr>
          <a:xfrm>
            <a:off x="3362038" y="5750071"/>
            <a:ext cx="8829962" cy="954107"/>
          </a:xfrm>
          <a:prstGeom prst="rect">
            <a:avLst/>
          </a:prstGeom>
          <a:noFill/>
        </p:spPr>
        <p:txBody>
          <a:bodyPr wrap="square">
            <a:spAutoFit/>
          </a:bodyPr>
          <a:lstStyle/>
          <a:p>
            <a:r>
              <a:rPr lang="en-US" sz="1400" i="1" dirty="0"/>
              <a:t>“There are very busy general surgeons who went through residency when bariatric surgery was not performed at such high volumes as it is now, but does that absolve them from the responsibility of knowing how to take care of bariatric anatomy? No, they are just as responsible as a fresh graduate. That's when </a:t>
            </a:r>
            <a:r>
              <a:rPr lang="en-US" sz="1400" b="1" i="1" dirty="0"/>
              <a:t>providing ongoing education pathways </a:t>
            </a:r>
            <a:r>
              <a:rPr lang="en-US" sz="1400" i="1" dirty="0"/>
              <a:t>becomes important,” </a:t>
            </a:r>
            <a:endParaRPr lang="it-IT" sz="1400" i="1" dirty="0"/>
          </a:p>
        </p:txBody>
      </p:sp>
    </p:spTree>
    <p:extLst>
      <p:ext uri="{BB962C8B-B14F-4D97-AF65-F5344CB8AC3E}">
        <p14:creationId xmlns:p14="http://schemas.microsoft.com/office/powerpoint/2010/main" val="154670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4"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B78AE-AA58-3584-DC77-D2F177581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6A3EA-4ACB-4B39-B403-20438BD28A71}"/>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193BA2EB-D1C0-AAC0-ACA0-FE4ADA5D3989}"/>
              </a:ext>
            </a:extLst>
          </p:cNvPr>
          <p:cNvPicPr>
            <a:picLocks noChangeAspect="1"/>
          </p:cNvPicPr>
          <p:nvPr/>
        </p:nvPicPr>
        <p:blipFill>
          <a:blip r:embed="rId2"/>
          <a:stretch>
            <a:fillRect/>
          </a:stretch>
        </p:blipFill>
        <p:spPr>
          <a:xfrm>
            <a:off x="0" y="355206"/>
            <a:ext cx="4433455" cy="2134388"/>
          </a:xfrm>
          <a:prstGeom prst="rect">
            <a:avLst/>
          </a:prstGeom>
        </p:spPr>
      </p:pic>
      <p:sp>
        <p:nvSpPr>
          <p:cNvPr id="4" name="CasellaDiTesto 3">
            <a:extLst>
              <a:ext uri="{FF2B5EF4-FFF2-40B4-BE49-F238E27FC236}">
                <a16:creationId xmlns:a16="http://schemas.microsoft.com/office/drawing/2014/main" id="{24F9D455-30D3-371A-F375-A777AC8AE9DA}"/>
              </a:ext>
            </a:extLst>
          </p:cNvPr>
          <p:cNvSpPr txBox="1"/>
          <p:nvPr/>
        </p:nvSpPr>
        <p:spPr>
          <a:xfrm>
            <a:off x="2762584" y="540728"/>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pic>
        <p:nvPicPr>
          <p:cNvPr id="5" name="Immagine 4">
            <a:extLst>
              <a:ext uri="{FF2B5EF4-FFF2-40B4-BE49-F238E27FC236}">
                <a16:creationId xmlns:a16="http://schemas.microsoft.com/office/drawing/2014/main" id="{32713675-795F-F422-2B6C-2A504A918076}"/>
              </a:ext>
            </a:extLst>
          </p:cNvPr>
          <p:cNvPicPr>
            <a:picLocks noChangeAspect="1"/>
          </p:cNvPicPr>
          <p:nvPr/>
        </p:nvPicPr>
        <p:blipFill>
          <a:blip r:embed="rId3"/>
          <a:stretch>
            <a:fillRect/>
          </a:stretch>
        </p:blipFill>
        <p:spPr>
          <a:xfrm>
            <a:off x="4300471" y="611487"/>
            <a:ext cx="2674838" cy="1089749"/>
          </a:xfrm>
          <a:prstGeom prst="rect">
            <a:avLst/>
          </a:prstGeom>
        </p:spPr>
      </p:pic>
      <p:sp>
        <p:nvSpPr>
          <p:cNvPr id="6" name="CasellaDiTesto 5">
            <a:extLst>
              <a:ext uri="{FF2B5EF4-FFF2-40B4-BE49-F238E27FC236}">
                <a16:creationId xmlns:a16="http://schemas.microsoft.com/office/drawing/2014/main" id="{0D4D3894-E9E8-8080-8C8E-072FA1144113}"/>
              </a:ext>
            </a:extLst>
          </p:cNvPr>
          <p:cNvSpPr txBox="1"/>
          <p:nvPr/>
        </p:nvSpPr>
        <p:spPr>
          <a:xfrm>
            <a:off x="4300471" y="1237734"/>
            <a:ext cx="690905" cy="369332"/>
          </a:xfrm>
          <a:prstGeom prst="rect">
            <a:avLst/>
          </a:prstGeom>
          <a:noFill/>
          <a:ln>
            <a:solidFill>
              <a:srgbClr val="000090"/>
            </a:solidFill>
          </a:ln>
        </p:spPr>
        <p:txBody>
          <a:bodyPr wrap="square" rtlCol="0">
            <a:spAutoFit/>
          </a:bodyPr>
          <a:lstStyle/>
          <a:p>
            <a:r>
              <a:rPr lang="it-IT" b="1" dirty="0">
                <a:solidFill>
                  <a:srgbClr val="000090"/>
                </a:solidFill>
              </a:rPr>
              <a:t>2022</a:t>
            </a:r>
          </a:p>
        </p:txBody>
      </p:sp>
      <p:pic>
        <p:nvPicPr>
          <p:cNvPr id="8" name="Immagine 7">
            <a:extLst>
              <a:ext uri="{FF2B5EF4-FFF2-40B4-BE49-F238E27FC236}">
                <a16:creationId xmlns:a16="http://schemas.microsoft.com/office/drawing/2014/main" id="{6CF962BE-60E7-A598-1F19-DAEFD4247DBA}"/>
              </a:ext>
            </a:extLst>
          </p:cNvPr>
          <p:cNvPicPr>
            <a:picLocks noChangeAspect="1"/>
          </p:cNvPicPr>
          <p:nvPr/>
        </p:nvPicPr>
        <p:blipFill>
          <a:blip r:embed="rId4"/>
          <a:stretch>
            <a:fillRect/>
          </a:stretch>
        </p:blipFill>
        <p:spPr>
          <a:xfrm>
            <a:off x="184051" y="2575952"/>
            <a:ext cx="4932895" cy="732852"/>
          </a:xfrm>
          <a:prstGeom prst="rect">
            <a:avLst/>
          </a:prstGeom>
        </p:spPr>
      </p:pic>
      <p:sp>
        <p:nvSpPr>
          <p:cNvPr id="12" name="CasellaDiTesto 11">
            <a:extLst>
              <a:ext uri="{FF2B5EF4-FFF2-40B4-BE49-F238E27FC236}">
                <a16:creationId xmlns:a16="http://schemas.microsoft.com/office/drawing/2014/main" id="{2916F069-13FA-A277-4C5F-2F6173B440AD}"/>
              </a:ext>
            </a:extLst>
          </p:cNvPr>
          <p:cNvSpPr txBox="1"/>
          <p:nvPr/>
        </p:nvSpPr>
        <p:spPr>
          <a:xfrm>
            <a:off x="4991376" y="2008711"/>
            <a:ext cx="7200624" cy="1600438"/>
          </a:xfrm>
          <a:prstGeom prst="rect">
            <a:avLst/>
          </a:prstGeom>
          <a:noFill/>
        </p:spPr>
        <p:txBody>
          <a:bodyPr wrap="square">
            <a:spAutoFit/>
          </a:bodyPr>
          <a:lstStyle/>
          <a:p>
            <a:pPr algn="just"/>
            <a:r>
              <a:rPr lang="en-US" sz="1400" i="1" dirty="0"/>
              <a:t>Creating the </a:t>
            </a:r>
            <a:r>
              <a:rPr lang="en-US" sz="1400" b="1" i="1" dirty="0"/>
              <a:t>blueprint of the steps </a:t>
            </a:r>
            <a:r>
              <a:rPr lang="en-US" sz="1400" i="1" dirty="0"/>
              <a:t>that need to be taken to </a:t>
            </a:r>
            <a:r>
              <a:rPr lang="en-US" sz="1400" b="1" i="1" dirty="0"/>
              <a:t>ensure the patient has both the best care for their acute process and the surgical care </a:t>
            </a:r>
            <a:r>
              <a:rPr lang="en-US" sz="1400" i="1" dirty="0"/>
              <a:t>to get into the tertiary center where they can do the definitive care can be a critical step in saving a life. That will require efficient and effective communication.</a:t>
            </a:r>
          </a:p>
          <a:p>
            <a:pPr algn="just"/>
            <a:endParaRPr lang="en-US" sz="1400" i="1" dirty="0"/>
          </a:p>
          <a:p>
            <a:pPr algn="just"/>
            <a:r>
              <a:rPr lang="en-US" sz="1400" i="1" dirty="0"/>
              <a:t>“We need to have a way of connecting both groups and everyone being okay with saying, ‘Based on what you're telling me, this is how we would handle it. </a:t>
            </a:r>
            <a:endParaRPr lang="it-IT" sz="1400" i="1" dirty="0"/>
          </a:p>
        </p:txBody>
      </p:sp>
      <p:pic>
        <p:nvPicPr>
          <p:cNvPr id="16" name="Immagine 15">
            <a:extLst>
              <a:ext uri="{FF2B5EF4-FFF2-40B4-BE49-F238E27FC236}">
                <a16:creationId xmlns:a16="http://schemas.microsoft.com/office/drawing/2014/main" id="{17284053-4665-C88C-97D9-180E8D5416DB}"/>
              </a:ext>
            </a:extLst>
          </p:cNvPr>
          <p:cNvPicPr>
            <a:picLocks noChangeAspect="1"/>
          </p:cNvPicPr>
          <p:nvPr/>
        </p:nvPicPr>
        <p:blipFill>
          <a:blip r:embed="rId5"/>
          <a:stretch>
            <a:fillRect/>
          </a:stretch>
        </p:blipFill>
        <p:spPr>
          <a:xfrm>
            <a:off x="428285" y="4389855"/>
            <a:ext cx="2006703" cy="590580"/>
          </a:xfrm>
          <a:prstGeom prst="rect">
            <a:avLst/>
          </a:prstGeom>
        </p:spPr>
      </p:pic>
      <p:pic>
        <p:nvPicPr>
          <p:cNvPr id="18" name="Immagine 17">
            <a:extLst>
              <a:ext uri="{FF2B5EF4-FFF2-40B4-BE49-F238E27FC236}">
                <a16:creationId xmlns:a16="http://schemas.microsoft.com/office/drawing/2014/main" id="{1A27158F-9F34-102F-B1F3-B42A4BA106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0906" y="3846906"/>
            <a:ext cx="3011094" cy="3011094"/>
          </a:xfrm>
          <a:prstGeom prst="rect">
            <a:avLst/>
          </a:prstGeom>
        </p:spPr>
      </p:pic>
      <p:sp>
        <p:nvSpPr>
          <p:cNvPr id="20" name="CasellaDiTesto 19">
            <a:extLst>
              <a:ext uri="{FF2B5EF4-FFF2-40B4-BE49-F238E27FC236}">
                <a16:creationId xmlns:a16="http://schemas.microsoft.com/office/drawing/2014/main" id="{B9BE9980-27FB-C8F5-A3B9-8CB1CC5BAA56}"/>
              </a:ext>
            </a:extLst>
          </p:cNvPr>
          <p:cNvSpPr txBox="1"/>
          <p:nvPr/>
        </p:nvSpPr>
        <p:spPr>
          <a:xfrm>
            <a:off x="2585272" y="3846906"/>
            <a:ext cx="6105236" cy="2585323"/>
          </a:xfrm>
          <a:prstGeom prst="rect">
            <a:avLst/>
          </a:prstGeom>
          <a:noFill/>
        </p:spPr>
        <p:txBody>
          <a:bodyPr wrap="square">
            <a:spAutoFit/>
          </a:bodyPr>
          <a:lstStyle/>
          <a:p>
            <a:pPr algn="just"/>
            <a:r>
              <a:rPr lang="en-US" i="1" dirty="0"/>
              <a:t>“Our patients need surgeons to specialize in order to drive better outcomes, but </a:t>
            </a:r>
            <a:r>
              <a:rPr lang="en-US" b="1" i="1" dirty="0">
                <a:solidFill>
                  <a:schemeClr val="accent3"/>
                </a:solidFill>
              </a:rPr>
              <a:t>we need more and more bridges built between these specialties so that everyone is connected to provide the best care at the right time</a:t>
            </a:r>
            <a:r>
              <a:rPr lang="en-US" i="1" dirty="0"/>
              <a:t>,” </a:t>
            </a:r>
          </a:p>
          <a:p>
            <a:pPr algn="just"/>
            <a:endParaRPr lang="en-US" i="1" dirty="0"/>
          </a:p>
          <a:p>
            <a:pPr algn="just"/>
            <a:r>
              <a:rPr lang="en-US" sz="2400" i="1" dirty="0">
                <a:solidFill>
                  <a:schemeClr val="accent3"/>
                </a:solidFill>
              </a:rPr>
              <a:t>“At the end of the day, the only thing that really matters is not the specialization—it is doing what is right for the patient.”</a:t>
            </a:r>
            <a:endParaRPr lang="it-IT" sz="2400" i="1" dirty="0">
              <a:solidFill>
                <a:schemeClr val="accent3"/>
              </a:solidFill>
            </a:endParaRPr>
          </a:p>
        </p:txBody>
      </p:sp>
    </p:spTree>
    <p:extLst>
      <p:ext uri="{BB962C8B-B14F-4D97-AF65-F5344CB8AC3E}">
        <p14:creationId xmlns:p14="http://schemas.microsoft.com/office/powerpoint/2010/main" val="232947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013AC-7907-9D45-C4AA-654B1AB15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C0680-5DEF-4B57-EB7D-BA3EE725C584}"/>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3" name="CasellaDiTesto 2">
            <a:extLst>
              <a:ext uri="{FF2B5EF4-FFF2-40B4-BE49-F238E27FC236}">
                <a16:creationId xmlns:a16="http://schemas.microsoft.com/office/drawing/2014/main" id="{6B31A61C-6313-9505-D64C-6970253532B3}"/>
              </a:ext>
            </a:extLst>
          </p:cNvPr>
          <p:cNvSpPr txBox="1"/>
          <p:nvPr/>
        </p:nvSpPr>
        <p:spPr>
          <a:xfrm>
            <a:off x="3251200" y="434170"/>
            <a:ext cx="5237018" cy="369332"/>
          </a:xfrm>
          <a:prstGeom prst="rect">
            <a:avLst/>
          </a:prstGeom>
          <a:noFill/>
        </p:spPr>
        <p:txBody>
          <a:bodyPr wrap="square" rtlCol="0">
            <a:spAutoFit/>
          </a:bodyPr>
          <a:lstStyle/>
          <a:p>
            <a:pPr algn="ctr"/>
            <a:r>
              <a:rPr lang="it-IT" b="1" dirty="0">
                <a:solidFill>
                  <a:schemeClr val="accent1"/>
                </a:solidFill>
              </a:rPr>
              <a:t>Take home </a:t>
            </a:r>
            <a:r>
              <a:rPr lang="it-IT" b="1" dirty="0" err="1">
                <a:solidFill>
                  <a:schemeClr val="accent1"/>
                </a:solidFill>
              </a:rPr>
              <a:t>messages</a:t>
            </a:r>
            <a:endParaRPr lang="it-IT" b="1" dirty="0">
              <a:solidFill>
                <a:schemeClr val="accent1"/>
              </a:solidFill>
            </a:endParaRPr>
          </a:p>
        </p:txBody>
      </p:sp>
      <p:pic>
        <p:nvPicPr>
          <p:cNvPr id="5" name="Immagine 4">
            <a:extLst>
              <a:ext uri="{FF2B5EF4-FFF2-40B4-BE49-F238E27FC236}">
                <a16:creationId xmlns:a16="http://schemas.microsoft.com/office/drawing/2014/main" id="{AB52CD4E-801B-C2F4-5E6B-53F90802CD2C}"/>
              </a:ext>
            </a:extLst>
          </p:cNvPr>
          <p:cNvPicPr>
            <a:picLocks noChangeAspect="1"/>
          </p:cNvPicPr>
          <p:nvPr/>
        </p:nvPicPr>
        <p:blipFill>
          <a:blip r:embed="rId2" cstate="print">
            <a:extLst>
              <a:ext uri="{28A0092B-C50C-407E-A947-70E740481C1C}">
                <a14:useLocalDpi xmlns:a14="http://schemas.microsoft.com/office/drawing/2010/main" val="0"/>
              </a:ext>
            </a:extLst>
          </a:blip>
          <a:srcRect b="7647"/>
          <a:stretch>
            <a:fillRect/>
          </a:stretch>
        </p:blipFill>
        <p:spPr>
          <a:xfrm>
            <a:off x="0" y="4665786"/>
            <a:ext cx="2373745" cy="2192213"/>
          </a:xfrm>
          <a:prstGeom prst="rect">
            <a:avLst/>
          </a:prstGeom>
        </p:spPr>
      </p:pic>
      <p:pic>
        <p:nvPicPr>
          <p:cNvPr id="6" name="Immagine 5">
            <a:extLst>
              <a:ext uri="{FF2B5EF4-FFF2-40B4-BE49-F238E27FC236}">
                <a16:creationId xmlns:a16="http://schemas.microsoft.com/office/drawing/2014/main" id="{B5C46D10-E659-A02D-29E2-41FAE025C84C}"/>
              </a:ext>
            </a:extLst>
          </p:cNvPr>
          <p:cNvPicPr>
            <a:picLocks noChangeAspect="1"/>
          </p:cNvPicPr>
          <p:nvPr/>
        </p:nvPicPr>
        <p:blipFill>
          <a:blip r:embed="rId3"/>
          <a:stretch>
            <a:fillRect/>
          </a:stretch>
        </p:blipFill>
        <p:spPr>
          <a:xfrm>
            <a:off x="8810424" y="4229353"/>
            <a:ext cx="3381576" cy="2628647"/>
          </a:xfrm>
          <a:prstGeom prst="rect">
            <a:avLst/>
          </a:prstGeom>
        </p:spPr>
      </p:pic>
      <p:sp>
        <p:nvSpPr>
          <p:cNvPr id="8" name="CasellaDiTesto 7">
            <a:extLst>
              <a:ext uri="{FF2B5EF4-FFF2-40B4-BE49-F238E27FC236}">
                <a16:creationId xmlns:a16="http://schemas.microsoft.com/office/drawing/2014/main" id="{F9241C69-BEAD-C851-4EB2-F419CA44A010}"/>
              </a:ext>
            </a:extLst>
          </p:cNvPr>
          <p:cNvSpPr txBox="1"/>
          <p:nvPr/>
        </p:nvSpPr>
        <p:spPr>
          <a:xfrm>
            <a:off x="203200" y="1033167"/>
            <a:ext cx="11988800" cy="3693319"/>
          </a:xfrm>
          <a:prstGeom prst="rect">
            <a:avLst/>
          </a:prstGeom>
          <a:noFill/>
        </p:spPr>
        <p:txBody>
          <a:bodyPr wrap="square">
            <a:spAutoFit/>
          </a:bodyPr>
          <a:lstStyle/>
          <a:p>
            <a:pPr marL="285750" indent="-285750" algn="just">
              <a:buFont typeface="Wingdings" panose="05000000000000000000" pitchFamily="2" charset="2"/>
              <a:buChar char="ü"/>
            </a:pPr>
            <a:r>
              <a:rPr lang="en-US" dirty="0"/>
              <a:t>General surgeons and emergency doctors must be familiar with new post-bariatric anatomy and its possible complications since some of these require life-saving surgery in emergency conditions and do not allow the patient to be transferred to a bariatric center.</a:t>
            </a:r>
          </a:p>
          <a:p>
            <a:pPr algn="just"/>
            <a:endParaRPr lang="en-US" dirty="0"/>
          </a:p>
          <a:p>
            <a:pPr marL="285750" indent="-285750" algn="just">
              <a:buFont typeface="Wingdings" panose="05000000000000000000" pitchFamily="2" charset="2"/>
              <a:buChar char="ü"/>
            </a:pPr>
            <a:r>
              <a:rPr lang="en-US" dirty="0"/>
              <a:t>As the prevalence of MBS procedures escalates, the establishment of a </a:t>
            </a:r>
            <a:r>
              <a:rPr lang="en-US" b="1" dirty="0">
                <a:solidFill>
                  <a:schemeClr val="accent1"/>
                </a:solidFill>
              </a:rPr>
              <a:t>dedicated, prospective</a:t>
            </a:r>
            <a:r>
              <a:rPr lang="it-IT" b="1" dirty="0">
                <a:solidFill>
                  <a:schemeClr val="accent1"/>
                </a:solidFill>
              </a:rPr>
              <a:t> </a:t>
            </a:r>
            <a:r>
              <a:rPr lang="en-US" b="1" dirty="0">
                <a:solidFill>
                  <a:schemeClr val="accent1"/>
                </a:solidFill>
              </a:rPr>
              <a:t>complication registry </a:t>
            </a:r>
            <a:r>
              <a:rPr lang="en-US" dirty="0"/>
              <a:t>becomes imperative. Such an initiative would </a:t>
            </a:r>
            <a:r>
              <a:rPr lang="en-US" b="1" dirty="0">
                <a:solidFill>
                  <a:schemeClr val="accent1"/>
                </a:solidFill>
              </a:rPr>
              <a:t>facilitate a nuanced understanding of bariatric surgical emergency (BSE) </a:t>
            </a:r>
            <a:r>
              <a:rPr lang="en-US" dirty="0"/>
              <a:t>within the current healthcare milieu, enhance economic evaluations, elucidate long-term patient outcomes, and inform requisite adjustments in professional training.</a:t>
            </a:r>
          </a:p>
          <a:p>
            <a:pPr algn="just"/>
            <a:endParaRPr lang="en-US" dirty="0"/>
          </a:p>
          <a:p>
            <a:pPr marL="285750" indent="-285750" algn="just">
              <a:buFont typeface="Wingdings" panose="05000000000000000000" pitchFamily="2" charset="2"/>
              <a:buChar char="ü"/>
            </a:pPr>
            <a:r>
              <a:rPr lang="en-US" dirty="0"/>
              <a:t>The </a:t>
            </a:r>
            <a:r>
              <a:rPr lang="en-US" b="1" dirty="0">
                <a:solidFill>
                  <a:schemeClr val="accent1"/>
                </a:solidFill>
              </a:rPr>
              <a:t>enhancement of information sharing </a:t>
            </a:r>
            <a:r>
              <a:rPr lang="en-US" dirty="0"/>
              <a:t>through </a:t>
            </a:r>
            <a:r>
              <a:rPr lang="en-US" b="1" dirty="0">
                <a:solidFill>
                  <a:schemeClr val="accent1"/>
                </a:solidFill>
              </a:rPr>
              <a:t>information technology </a:t>
            </a:r>
            <a:r>
              <a:rPr lang="en-US" dirty="0"/>
              <a:t>is often suggested as a possible solution </a:t>
            </a:r>
          </a:p>
          <a:p>
            <a:pPr algn="ctr"/>
            <a:r>
              <a:rPr lang="en-US" dirty="0"/>
              <a:t>to the </a:t>
            </a:r>
            <a:r>
              <a:rPr lang="en-US" b="1" dirty="0">
                <a:solidFill>
                  <a:schemeClr val="accent1"/>
                </a:solidFill>
              </a:rPr>
              <a:t>increasing problem of care fragmentation</a:t>
            </a:r>
            <a:r>
              <a:rPr lang="en-US" dirty="0"/>
              <a:t>.</a:t>
            </a:r>
          </a:p>
          <a:p>
            <a:pPr marL="342900" indent="-342900" algn="just">
              <a:buFont typeface="+mj-lt"/>
              <a:buAutoNum type="arabicPeriod"/>
            </a:pPr>
            <a:endParaRPr lang="en-US" dirty="0"/>
          </a:p>
          <a:p>
            <a:pPr marL="342900" indent="-342900" algn="just">
              <a:buFont typeface="+mj-lt"/>
              <a:buAutoNum type="arabicPeriod"/>
            </a:pPr>
            <a:endParaRPr lang="it-IT" dirty="0"/>
          </a:p>
        </p:txBody>
      </p:sp>
      <p:pic>
        <p:nvPicPr>
          <p:cNvPr id="11" name="Immagine 10">
            <a:extLst>
              <a:ext uri="{FF2B5EF4-FFF2-40B4-BE49-F238E27FC236}">
                <a16:creationId xmlns:a16="http://schemas.microsoft.com/office/drawing/2014/main" id="{800419E7-AAED-F6EE-5B5B-0FE55D4F797C}"/>
              </a:ext>
            </a:extLst>
          </p:cNvPr>
          <p:cNvPicPr>
            <a:picLocks noChangeAspect="1"/>
          </p:cNvPicPr>
          <p:nvPr/>
        </p:nvPicPr>
        <p:blipFill>
          <a:blip r:embed="rId4"/>
          <a:stretch>
            <a:fillRect/>
          </a:stretch>
        </p:blipFill>
        <p:spPr>
          <a:xfrm>
            <a:off x="4414983" y="4072705"/>
            <a:ext cx="2785294" cy="2785294"/>
          </a:xfrm>
          <a:prstGeom prst="rect">
            <a:avLst/>
          </a:prstGeom>
        </p:spPr>
      </p:pic>
    </p:spTree>
    <p:extLst>
      <p:ext uri="{BB962C8B-B14F-4D97-AF65-F5344CB8AC3E}">
        <p14:creationId xmlns:p14="http://schemas.microsoft.com/office/powerpoint/2010/main" val="3567603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7435271" y="957298"/>
            <a:ext cx="3822007" cy="2471702"/>
          </a:xfrm>
        </p:spPr>
        <p:txBody>
          <a:bodyPr/>
          <a:lstStyle/>
          <a:p>
            <a:r>
              <a:rPr lang="it-IT" dirty="0"/>
              <a:t>Grazie</a:t>
            </a:r>
          </a:p>
        </p:txBody>
      </p:sp>
      <p:pic>
        <p:nvPicPr>
          <p:cNvPr id="2" name="Immagine 1">
            <a:extLst>
              <a:ext uri="{FF2B5EF4-FFF2-40B4-BE49-F238E27FC236}">
                <a16:creationId xmlns:a16="http://schemas.microsoft.com/office/drawing/2014/main" id="{3F9D6C86-D228-C32B-9A3C-747FC8CBA543}"/>
              </a:ext>
            </a:extLst>
          </p:cNvPr>
          <p:cNvPicPr>
            <a:picLocks noChangeAspect="1"/>
          </p:cNvPicPr>
          <p:nvPr/>
        </p:nvPicPr>
        <p:blipFill>
          <a:blip r:embed="rId2"/>
          <a:srcRect l="17365" t="21695" r="21971" b="23314"/>
          <a:stretch/>
        </p:blipFill>
        <p:spPr>
          <a:xfrm>
            <a:off x="9630681" y="3785935"/>
            <a:ext cx="2550235" cy="3072065"/>
          </a:xfrm>
          <a:prstGeom prst="rect">
            <a:avLst/>
          </a:prstGeom>
        </p:spPr>
      </p:pic>
      <p:sp>
        <p:nvSpPr>
          <p:cNvPr id="5" name="CasellaDiTesto 4">
            <a:extLst>
              <a:ext uri="{FF2B5EF4-FFF2-40B4-BE49-F238E27FC236}">
                <a16:creationId xmlns:a16="http://schemas.microsoft.com/office/drawing/2014/main" id="{F873B9B8-39AA-A8BA-7045-4DA35D96997A}"/>
              </a:ext>
            </a:extLst>
          </p:cNvPr>
          <p:cNvSpPr txBox="1"/>
          <p:nvPr/>
        </p:nvSpPr>
        <p:spPr>
          <a:xfrm>
            <a:off x="5504875" y="600364"/>
            <a:ext cx="6179126" cy="1754326"/>
          </a:xfrm>
          <a:prstGeom prst="rect">
            <a:avLst/>
          </a:prstGeom>
          <a:noFill/>
        </p:spPr>
        <p:txBody>
          <a:bodyPr wrap="square">
            <a:spAutoFit/>
          </a:bodyPr>
          <a:lstStyle/>
          <a:p>
            <a:r>
              <a:rPr lang="en-US" i="1" dirty="0">
                <a:solidFill>
                  <a:schemeClr val="accent1"/>
                </a:solidFill>
              </a:rPr>
              <a:t>“Surgeons who did not give constant and vigilant attention to</a:t>
            </a:r>
          </a:p>
          <a:p>
            <a:r>
              <a:rPr lang="en-US" i="1" dirty="0">
                <a:solidFill>
                  <a:schemeClr val="accent1"/>
                </a:solidFill>
              </a:rPr>
              <a:t>particulars in their practice, or who did not seek to improve performance, were failing in their duty to patients and letting down their profession’</a:t>
            </a:r>
          </a:p>
          <a:p>
            <a:endParaRPr lang="en-US" dirty="0"/>
          </a:p>
          <a:p>
            <a:r>
              <a:rPr lang="en-US" i="1" dirty="0">
                <a:solidFill>
                  <a:schemeClr val="accent1"/>
                </a:solidFill>
              </a:rPr>
              <a:t>Joseph Lister</a:t>
            </a:r>
            <a:endParaRPr lang="it-IT" i="1" dirty="0">
              <a:solidFill>
                <a:schemeClr val="accent1"/>
              </a:solidFill>
            </a:endParaRPr>
          </a:p>
        </p:txBody>
      </p:sp>
    </p:spTree>
    <p:extLst>
      <p:ext uri="{BB962C8B-B14F-4D97-AF65-F5344CB8AC3E}">
        <p14:creationId xmlns:p14="http://schemas.microsoft.com/office/powerpoint/2010/main" val="174554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ECD9-2634-74EC-38A1-40FA3F208C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29DA3F-B600-B56C-808D-FE7F4409643E}"/>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9" name="Immagine 8">
            <a:extLst>
              <a:ext uri="{FF2B5EF4-FFF2-40B4-BE49-F238E27FC236}">
                <a16:creationId xmlns:a16="http://schemas.microsoft.com/office/drawing/2014/main" id="{FC238818-E097-249C-8BCE-9E9153724BCB}"/>
              </a:ext>
            </a:extLst>
          </p:cNvPr>
          <p:cNvPicPr>
            <a:picLocks noChangeAspect="1"/>
          </p:cNvPicPr>
          <p:nvPr/>
        </p:nvPicPr>
        <p:blipFill>
          <a:blip r:embed="rId2"/>
          <a:stretch>
            <a:fillRect/>
          </a:stretch>
        </p:blipFill>
        <p:spPr>
          <a:xfrm>
            <a:off x="1501470" y="355205"/>
            <a:ext cx="9035055" cy="6334293"/>
          </a:xfrm>
          <a:prstGeom prst="rect">
            <a:avLst/>
          </a:prstGeom>
        </p:spPr>
      </p:pic>
      <p:sp>
        <p:nvSpPr>
          <p:cNvPr id="10" name="CasellaDiTesto 9">
            <a:extLst>
              <a:ext uri="{FF2B5EF4-FFF2-40B4-BE49-F238E27FC236}">
                <a16:creationId xmlns:a16="http://schemas.microsoft.com/office/drawing/2014/main" id="{A50C02C9-74DB-4242-8342-5E9524CA3DC3}"/>
              </a:ext>
            </a:extLst>
          </p:cNvPr>
          <p:cNvSpPr txBox="1"/>
          <p:nvPr/>
        </p:nvSpPr>
        <p:spPr>
          <a:xfrm>
            <a:off x="125128" y="6458233"/>
            <a:ext cx="7190072" cy="369332"/>
          </a:xfrm>
          <a:prstGeom prst="rect">
            <a:avLst/>
          </a:prstGeom>
          <a:noFill/>
        </p:spPr>
        <p:txBody>
          <a:bodyPr wrap="square" rtlCol="0">
            <a:spAutoFit/>
          </a:bodyPr>
          <a:lstStyle/>
          <a:p>
            <a:r>
              <a:rPr lang="en-US" dirty="0"/>
              <a:t>Dati </a:t>
            </a:r>
            <a:r>
              <a:rPr lang="en-US" dirty="0" err="1"/>
              <a:t>ufficiali</a:t>
            </a:r>
            <a:r>
              <a:rPr lang="en-US" dirty="0"/>
              <a:t> SICOB </a:t>
            </a:r>
            <a:r>
              <a:rPr lang="en-US" dirty="0" err="1"/>
              <a:t>aggiornati</a:t>
            </a:r>
            <a:r>
              <a:rPr lang="en-US" dirty="0"/>
              <a:t> al 21 </a:t>
            </a:r>
            <a:r>
              <a:rPr lang="en-US" dirty="0" err="1"/>
              <a:t>Gennaio</a:t>
            </a:r>
            <a:r>
              <a:rPr lang="en-US" dirty="0"/>
              <a:t> 2024</a:t>
            </a:r>
            <a:endParaRPr lang="it-IT" dirty="0"/>
          </a:p>
        </p:txBody>
      </p:sp>
    </p:spTree>
    <p:extLst>
      <p:ext uri="{BB962C8B-B14F-4D97-AF65-F5344CB8AC3E}">
        <p14:creationId xmlns:p14="http://schemas.microsoft.com/office/powerpoint/2010/main" val="251726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895A9-82D0-5011-69B1-E9E8A8617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4F575-C762-0FDE-0125-74ED8FE94587}"/>
              </a:ext>
            </a:extLst>
          </p:cNvPr>
          <p:cNvSpPr txBox="1">
            <a:spLocks/>
          </p:cNvSpPr>
          <p:nvPr/>
        </p:nvSpPr>
        <p:spPr>
          <a:xfrm>
            <a:off x="0"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4" name="Immagine 3">
            <a:extLst>
              <a:ext uri="{FF2B5EF4-FFF2-40B4-BE49-F238E27FC236}">
                <a16:creationId xmlns:a16="http://schemas.microsoft.com/office/drawing/2014/main" id="{C5E9FF72-2D15-5C58-B871-F1074AAC39B1}"/>
              </a:ext>
            </a:extLst>
          </p:cNvPr>
          <p:cNvPicPr>
            <a:picLocks noChangeAspect="1"/>
          </p:cNvPicPr>
          <p:nvPr/>
        </p:nvPicPr>
        <p:blipFill>
          <a:blip r:embed="rId2"/>
          <a:stretch>
            <a:fillRect/>
          </a:stretch>
        </p:blipFill>
        <p:spPr>
          <a:xfrm>
            <a:off x="2144472" y="1248813"/>
            <a:ext cx="8230313" cy="5188146"/>
          </a:xfrm>
          <a:prstGeom prst="rect">
            <a:avLst/>
          </a:prstGeom>
        </p:spPr>
      </p:pic>
      <p:sp>
        <p:nvSpPr>
          <p:cNvPr id="5" name="CasellaDiTesto 4">
            <a:extLst>
              <a:ext uri="{FF2B5EF4-FFF2-40B4-BE49-F238E27FC236}">
                <a16:creationId xmlns:a16="http://schemas.microsoft.com/office/drawing/2014/main" id="{61A4A53B-EA72-C002-D155-384B96C418C1}"/>
              </a:ext>
            </a:extLst>
          </p:cNvPr>
          <p:cNvSpPr txBox="1"/>
          <p:nvPr/>
        </p:nvSpPr>
        <p:spPr>
          <a:xfrm>
            <a:off x="125128" y="6458233"/>
            <a:ext cx="7190072" cy="369332"/>
          </a:xfrm>
          <a:prstGeom prst="rect">
            <a:avLst/>
          </a:prstGeom>
          <a:noFill/>
        </p:spPr>
        <p:txBody>
          <a:bodyPr wrap="square" rtlCol="0">
            <a:spAutoFit/>
          </a:bodyPr>
          <a:lstStyle/>
          <a:p>
            <a:r>
              <a:rPr lang="en-US" dirty="0"/>
              <a:t>Dati </a:t>
            </a:r>
            <a:r>
              <a:rPr lang="en-US" dirty="0" err="1"/>
              <a:t>ufficiali</a:t>
            </a:r>
            <a:r>
              <a:rPr lang="en-US" dirty="0"/>
              <a:t> SICOB </a:t>
            </a:r>
            <a:r>
              <a:rPr lang="en-US" dirty="0" err="1"/>
              <a:t>aggiornati</a:t>
            </a:r>
            <a:r>
              <a:rPr lang="en-US" dirty="0"/>
              <a:t> al 21 </a:t>
            </a:r>
            <a:r>
              <a:rPr lang="en-US" dirty="0" err="1"/>
              <a:t>Gennaio</a:t>
            </a:r>
            <a:r>
              <a:rPr lang="en-US" dirty="0"/>
              <a:t> 2024</a:t>
            </a:r>
            <a:endParaRPr lang="it-IT" dirty="0"/>
          </a:p>
        </p:txBody>
      </p:sp>
      <p:sp>
        <p:nvSpPr>
          <p:cNvPr id="6" name="Titolo 1">
            <a:extLst>
              <a:ext uri="{FF2B5EF4-FFF2-40B4-BE49-F238E27FC236}">
                <a16:creationId xmlns:a16="http://schemas.microsoft.com/office/drawing/2014/main" id="{94BE6FE2-41BF-2CFE-3B30-783C1B01422B}"/>
              </a:ext>
            </a:extLst>
          </p:cNvPr>
          <p:cNvSpPr txBox="1">
            <a:spLocks/>
          </p:cNvSpPr>
          <p:nvPr/>
        </p:nvSpPr>
        <p:spPr>
          <a:xfrm>
            <a:off x="2144472" y="498697"/>
            <a:ext cx="8229600" cy="303312"/>
          </a:xfrm>
          <a:prstGeom prst="rect">
            <a:avLst/>
          </a:prstGeom>
        </p:spPr>
        <p:txBody>
          <a:bodyPr>
            <a:no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2400" dirty="0">
                <a:solidFill>
                  <a:schemeClr val="tx1"/>
                </a:solidFill>
              </a:rPr>
              <a:t>  26.702 Interventi effettuati in Italia</a:t>
            </a:r>
          </a:p>
        </p:txBody>
      </p:sp>
    </p:spTree>
    <p:extLst>
      <p:ext uri="{BB962C8B-B14F-4D97-AF65-F5344CB8AC3E}">
        <p14:creationId xmlns:p14="http://schemas.microsoft.com/office/powerpoint/2010/main" val="256323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8A46-C1AC-3780-28A6-38D929EB6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51DCB-10EE-4FA2-36A3-E4C4644C0E61}"/>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sp>
        <p:nvSpPr>
          <p:cNvPr id="3" name="Titolo 1">
            <a:extLst>
              <a:ext uri="{FF2B5EF4-FFF2-40B4-BE49-F238E27FC236}">
                <a16:creationId xmlns:a16="http://schemas.microsoft.com/office/drawing/2014/main" id="{AA39EBE5-3686-E871-0EEC-CEC24C8FD3B2}"/>
              </a:ext>
            </a:extLst>
          </p:cNvPr>
          <p:cNvSpPr txBox="1">
            <a:spLocks/>
          </p:cNvSpPr>
          <p:nvPr/>
        </p:nvSpPr>
        <p:spPr>
          <a:xfrm>
            <a:off x="2406316" y="510139"/>
            <a:ext cx="6727046" cy="611788"/>
          </a:xfrm>
          <a:prstGeom prst="rect">
            <a:avLst/>
          </a:prstGeom>
        </p:spPr>
        <p:txBody>
          <a:bodyPr>
            <a:no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2400">
                <a:solidFill>
                  <a:schemeClr val="tx1"/>
                </a:solidFill>
              </a:rPr>
              <a:t>26.702 Interventi - Suddivisione per regione</a:t>
            </a:r>
            <a:endParaRPr lang="it-IT" sz="2400" dirty="0">
              <a:solidFill>
                <a:schemeClr val="tx1"/>
              </a:solidFill>
            </a:endParaRPr>
          </a:p>
        </p:txBody>
      </p:sp>
      <p:pic>
        <p:nvPicPr>
          <p:cNvPr id="5" name="Immagine 4">
            <a:extLst>
              <a:ext uri="{FF2B5EF4-FFF2-40B4-BE49-F238E27FC236}">
                <a16:creationId xmlns:a16="http://schemas.microsoft.com/office/drawing/2014/main" id="{742FA7DE-C5F7-9196-0315-E43F3EEEA1DB}"/>
              </a:ext>
            </a:extLst>
          </p:cNvPr>
          <p:cNvPicPr>
            <a:picLocks noChangeAspect="1"/>
          </p:cNvPicPr>
          <p:nvPr/>
        </p:nvPicPr>
        <p:blipFill>
          <a:blip r:embed="rId2"/>
          <a:stretch>
            <a:fillRect/>
          </a:stretch>
        </p:blipFill>
        <p:spPr>
          <a:xfrm>
            <a:off x="2019828" y="994896"/>
            <a:ext cx="8152343" cy="5590814"/>
          </a:xfrm>
          <a:prstGeom prst="rect">
            <a:avLst/>
          </a:prstGeom>
        </p:spPr>
      </p:pic>
      <p:sp>
        <p:nvSpPr>
          <p:cNvPr id="6" name="CasellaDiTesto 5">
            <a:extLst>
              <a:ext uri="{FF2B5EF4-FFF2-40B4-BE49-F238E27FC236}">
                <a16:creationId xmlns:a16="http://schemas.microsoft.com/office/drawing/2014/main" id="{82946901-1E0F-9921-771B-2A97E3CF2FD1}"/>
              </a:ext>
            </a:extLst>
          </p:cNvPr>
          <p:cNvSpPr txBox="1"/>
          <p:nvPr/>
        </p:nvSpPr>
        <p:spPr>
          <a:xfrm>
            <a:off x="125128" y="6458233"/>
            <a:ext cx="7190072" cy="369332"/>
          </a:xfrm>
          <a:prstGeom prst="rect">
            <a:avLst/>
          </a:prstGeom>
          <a:noFill/>
        </p:spPr>
        <p:txBody>
          <a:bodyPr wrap="square" rtlCol="0">
            <a:spAutoFit/>
          </a:bodyPr>
          <a:lstStyle/>
          <a:p>
            <a:r>
              <a:rPr lang="en-US" dirty="0"/>
              <a:t>Dati </a:t>
            </a:r>
            <a:r>
              <a:rPr lang="en-US" dirty="0" err="1"/>
              <a:t>ufficiali</a:t>
            </a:r>
            <a:r>
              <a:rPr lang="en-US" dirty="0"/>
              <a:t> SICOB </a:t>
            </a:r>
            <a:r>
              <a:rPr lang="en-US" dirty="0" err="1"/>
              <a:t>aggiornati</a:t>
            </a:r>
            <a:r>
              <a:rPr lang="en-US" dirty="0"/>
              <a:t> al 21 </a:t>
            </a:r>
            <a:r>
              <a:rPr lang="en-US" dirty="0" err="1"/>
              <a:t>Gennaio</a:t>
            </a:r>
            <a:r>
              <a:rPr lang="en-US" dirty="0"/>
              <a:t> 2024</a:t>
            </a:r>
            <a:endParaRPr lang="it-IT" dirty="0"/>
          </a:p>
        </p:txBody>
      </p:sp>
    </p:spTree>
    <p:extLst>
      <p:ext uri="{BB962C8B-B14F-4D97-AF65-F5344CB8AC3E}">
        <p14:creationId xmlns:p14="http://schemas.microsoft.com/office/powerpoint/2010/main" val="2881418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D1A1-C37C-C632-967C-25FC8AE40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5EFC8-2D90-C2EC-47D4-9AA320D7EC93}"/>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5" name="Immagine 4">
            <a:extLst>
              <a:ext uri="{FF2B5EF4-FFF2-40B4-BE49-F238E27FC236}">
                <a16:creationId xmlns:a16="http://schemas.microsoft.com/office/drawing/2014/main" id="{BA03E2AC-5EF3-7DAE-5067-807FA29B5663}"/>
              </a:ext>
            </a:extLst>
          </p:cNvPr>
          <p:cNvPicPr>
            <a:picLocks noChangeAspect="1"/>
          </p:cNvPicPr>
          <p:nvPr/>
        </p:nvPicPr>
        <p:blipFill>
          <a:blip r:embed="rId2"/>
          <a:stretch>
            <a:fillRect/>
          </a:stretch>
        </p:blipFill>
        <p:spPr>
          <a:xfrm>
            <a:off x="1703451" y="368543"/>
            <a:ext cx="8785097" cy="6120914"/>
          </a:xfrm>
          <a:prstGeom prst="rect">
            <a:avLst/>
          </a:prstGeom>
        </p:spPr>
      </p:pic>
    </p:spTree>
    <p:extLst>
      <p:ext uri="{BB962C8B-B14F-4D97-AF65-F5344CB8AC3E}">
        <p14:creationId xmlns:p14="http://schemas.microsoft.com/office/powerpoint/2010/main" val="1367917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6B18F-8E59-6713-1626-3704AA22E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C858A-6643-F4EC-8E91-86704201D744}"/>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1EF760F1-5B70-167B-F9CF-E3356797044A}"/>
              </a:ext>
            </a:extLst>
          </p:cNvPr>
          <p:cNvPicPr>
            <a:picLocks noChangeAspect="1"/>
          </p:cNvPicPr>
          <p:nvPr/>
        </p:nvPicPr>
        <p:blipFill>
          <a:blip r:embed="rId2"/>
          <a:stretch>
            <a:fillRect/>
          </a:stretch>
        </p:blipFill>
        <p:spPr>
          <a:xfrm>
            <a:off x="2547100" y="853368"/>
            <a:ext cx="7595105" cy="5904008"/>
          </a:xfrm>
          <a:prstGeom prst="ellipse">
            <a:avLst/>
          </a:prstGeom>
        </p:spPr>
      </p:pic>
      <p:sp>
        <p:nvSpPr>
          <p:cNvPr id="8" name="Ovale 7">
            <a:extLst>
              <a:ext uri="{FF2B5EF4-FFF2-40B4-BE49-F238E27FC236}">
                <a16:creationId xmlns:a16="http://schemas.microsoft.com/office/drawing/2014/main" id="{C6C07512-08AB-9B82-8CD3-469C1E84BF94}"/>
              </a:ext>
            </a:extLst>
          </p:cNvPr>
          <p:cNvSpPr/>
          <p:nvPr/>
        </p:nvSpPr>
        <p:spPr>
          <a:xfrm>
            <a:off x="3021498" y="2724777"/>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Ovale 8">
            <a:extLst>
              <a:ext uri="{FF2B5EF4-FFF2-40B4-BE49-F238E27FC236}">
                <a16:creationId xmlns:a16="http://schemas.microsoft.com/office/drawing/2014/main" id="{ED653049-A4F0-D8D9-FA5A-25110581AA84}"/>
              </a:ext>
            </a:extLst>
          </p:cNvPr>
          <p:cNvSpPr/>
          <p:nvPr/>
        </p:nvSpPr>
        <p:spPr>
          <a:xfrm>
            <a:off x="3497981" y="3902781"/>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Ovale 9">
            <a:extLst>
              <a:ext uri="{FF2B5EF4-FFF2-40B4-BE49-F238E27FC236}">
                <a16:creationId xmlns:a16="http://schemas.microsoft.com/office/drawing/2014/main" id="{64AA6C6D-63CA-51C9-12BC-0A6846122AB5}"/>
              </a:ext>
            </a:extLst>
          </p:cNvPr>
          <p:cNvSpPr/>
          <p:nvPr/>
        </p:nvSpPr>
        <p:spPr>
          <a:xfrm>
            <a:off x="4782152" y="3009749"/>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Ovale 10">
            <a:extLst>
              <a:ext uri="{FF2B5EF4-FFF2-40B4-BE49-F238E27FC236}">
                <a16:creationId xmlns:a16="http://schemas.microsoft.com/office/drawing/2014/main" id="{05CA1188-18D2-E7F6-CE80-C3251E4578CD}"/>
              </a:ext>
            </a:extLst>
          </p:cNvPr>
          <p:cNvSpPr/>
          <p:nvPr/>
        </p:nvSpPr>
        <p:spPr>
          <a:xfrm>
            <a:off x="6022607" y="1694047"/>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asellaDiTesto 11">
            <a:extLst>
              <a:ext uri="{FF2B5EF4-FFF2-40B4-BE49-F238E27FC236}">
                <a16:creationId xmlns:a16="http://schemas.microsoft.com/office/drawing/2014/main" id="{DA2034E4-9379-12CC-8C2B-23DE43FD3CC9}"/>
              </a:ext>
            </a:extLst>
          </p:cNvPr>
          <p:cNvSpPr txBox="1"/>
          <p:nvPr/>
        </p:nvSpPr>
        <p:spPr>
          <a:xfrm>
            <a:off x="2842451" y="4580533"/>
            <a:ext cx="1761423" cy="369332"/>
          </a:xfrm>
          <a:prstGeom prst="rect">
            <a:avLst/>
          </a:prstGeom>
          <a:noFill/>
        </p:spPr>
        <p:txBody>
          <a:bodyPr wrap="square" rtlCol="0">
            <a:spAutoFit/>
          </a:bodyPr>
          <a:lstStyle/>
          <a:p>
            <a:pPr algn="ctr"/>
            <a:r>
              <a:rPr lang="en-US" b="1" dirty="0" err="1"/>
              <a:t>Formazione</a:t>
            </a:r>
            <a:endParaRPr lang="it-IT" b="1" dirty="0"/>
          </a:p>
        </p:txBody>
      </p:sp>
      <p:sp>
        <p:nvSpPr>
          <p:cNvPr id="13" name="CasellaDiTesto 12">
            <a:extLst>
              <a:ext uri="{FF2B5EF4-FFF2-40B4-BE49-F238E27FC236}">
                <a16:creationId xmlns:a16="http://schemas.microsoft.com/office/drawing/2014/main" id="{5EA9002F-79E4-B703-3D6A-FEA019ADFA9F}"/>
              </a:ext>
            </a:extLst>
          </p:cNvPr>
          <p:cNvSpPr txBox="1"/>
          <p:nvPr/>
        </p:nvSpPr>
        <p:spPr>
          <a:xfrm>
            <a:off x="5463942" y="2377440"/>
            <a:ext cx="1761423" cy="369332"/>
          </a:xfrm>
          <a:prstGeom prst="rect">
            <a:avLst/>
          </a:prstGeom>
          <a:noFill/>
        </p:spPr>
        <p:txBody>
          <a:bodyPr wrap="square" rtlCol="0">
            <a:spAutoFit/>
          </a:bodyPr>
          <a:lstStyle/>
          <a:p>
            <a:pPr algn="ctr"/>
            <a:r>
              <a:rPr lang="en-US" b="1" dirty="0" err="1"/>
              <a:t>Informazione</a:t>
            </a:r>
            <a:endParaRPr lang="it-IT" b="1" dirty="0"/>
          </a:p>
        </p:txBody>
      </p:sp>
      <p:sp>
        <p:nvSpPr>
          <p:cNvPr id="14" name="CasellaDiTesto 13">
            <a:extLst>
              <a:ext uri="{FF2B5EF4-FFF2-40B4-BE49-F238E27FC236}">
                <a16:creationId xmlns:a16="http://schemas.microsoft.com/office/drawing/2014/main" id="{B27CEE66-8973-4809-B9E4-DB7F3785C231}"/>
              </a:ext>
            </a:extLst>
          </p:cNvPr>
          <p:cNvSpPr txBox="1"/>
          <p:nvPr/>
        </p:nvSpPr>
        <p:spPr>
          <a:xfrm>
            <a:off x="5104599" y="3572938"/>
            <a:ext cx="1761423" cy="369332"/>
          </a:xfrm>
          <a:prstGeom prst="rect">
            <a:avLst/>
          </a:prstGeom>
          <a:noFill/>
        </p:spPr>
        <p:txBody>
          <a:bodyPr wrap="square" rtlCol="0">
            <a:spAutoFit/>
          </a:bodyPr>
          <a:lstStyle/>
          <a:p>
            <a:pPr algn="ctr"/>
            <a:r>
              <a:rPr lang="en-US" b="1" dirty="0" err="1"/>
              <a:t>Comunicazione</a:t>
            </a:r>
            <a:endParaRPr lang="it-IT" b="1" dirty="0"/>
          </a:p>
        </p:txBody>
      </p:sp>
      <p:sp>
        <p:nvSpPr>
          <p:cNvPr id="15" name="Ovale 14">
            <a:extLst>
              <a:ext uri="{FF2B5EF4-FFF2-40B4-BE49-F238E27FC236}">
                <a16:creationId xmlns:a16="http://schemas.microsoft.com/office/drawing/2014/main" id="{5294E6D4-3A9F-A7BA-F5CE-12B455FF87D8}"/>
              </a:ext>
            </a:extLst>
          </p:cNvPr>
          <p:cNvSpPr/>
          <p:nvPr/>
        </p:nvSpPr>
        <p:spPr>
          <a:xfrm>
            <a:off x="7850170" y="1599725"/>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6" name="CasellaDiTesto 15">
            <a:extLst>
              <a:ext uri="{FF2B5EF4-FFF2-40B4-BE49-F238E27FC236}">
                <a16:creationId xmlns:a16="http://schemas.microsoft.com/office/drawing/2014/main" id="{99181CB4-9644-3F7A-0B6E-7762C305B0BC}"/>
              </a:ext>
            </a:extLst>
          </p:cNvPr>
          <p:cNvSpPr txBox="1"/>
          <p:nvPr/>
        </p:nvSpPr>
        <p:spPr>
          <a:xfrm>
            <a:off x="2695074" y="3370441"/>
            <a:ext cx="1605814" cy="369332"/>
          </a:xfrm>
          <a:prstGeom prst="rect">
            <a:avLst/>
          </a:prstGeom>
          <a:noFill/>
        </p:spPr>
        <p:txBody>
          <a:bodyPr wrap="square" rtlCol="0">
            <a:spAutoFit/>
          </a:bodyPr>
          <a:lstStyle/>
          <a:p>
            <a:r>
              <a:rPr lang="en-US" b="1" dirty="0" err="1"/>
              <a:t>Ottimizzazione</a:t>
            </a:r>
            <a:endParaRPr lang="it-IT" b="1" dirty="0"/>
          </a:p>
        </p:txBody>
      </p:sp>
      <p:sp>
        <p:nvSpPr>
          <p:cNvPr id="17" name="CasellaDiTesto 16">
            <a:extLst>
              <a:ext uri="{FF2B5EF4-FFF2-40B4-BE49-F238E27FC236}">
                <a16:creationId xmlns:a16="http://schemas.microsoft.com/office/drawing/2014/main" id="{28BADC52-8199-5E31-1739-2EB4CB55279F}"/>
              </a:ext>
            </a:extLst>
          </p:cNvPr>
          <p:cNvSpPr txBox="1"/>
          <p:nvPr/>
        </p:nvSpPr>
        <p:spPr>
          <a:xfrm>
            <a:off x="7409045" y="853368"/>
            <a:ext cx="1605814" cy="646331"/>
          </a:xfrm>
          <a:prstGeom prst="rect">
            <a:avLst/>
          </a:prstGeom>
          <a:noFill/>
        </p:spPr>
        <p:txBody>
          <a:bodyPr wrap="square" rtlCol="0">
            <a:spAutoFit/>
          </a:bodyPr>
          <a:lstStyle/>
          <a:p>
            <a:pPr algn="ctr"/>
            <a:r>
              <a:rPr lang="en-US" b="1" dirty="0"/>
              <a:t>Multimodal Treatment</a:t>
            </a:r>
            <a:endParaRPr lang="it-IT" b="1" dirty="0"/>
          </a:p>
        </p:txBody>
      </p:sp>
      <p:sp>
        <p:nvSpPr>
          <p:cNvPr id="19" name="CasellaDiTesto 18">
            <a:extLst>
              <a:ext uri="{FF2B5EF4-FFF2-40B4-BE49-F238E27FC236}">
                <a16:creationId xmlns:a16="http://schemas.microsoft.com/office/drawing/2014/main" id="{08DDC3C3-6A67-E181-AAAA-FD35A49BCF08}"/>
              </a:ext>
            </a:extLst>
          </p:cNvPr>
          <p:cNvSpPr txBox="1"/>
          <p:nvPr/>
        </p:nvSpPr>
        <p:spPr>
          <a:xfrm>
            <a:off x="8436542" y="3090942"/>
            <a:ext cx="1761423" cy="369332"/>
          </a:xfrm>
          <a:prstGeom prst="rect">
            <a:avLst/>
          </a:prstGeom>
          <a:noFill/>
        </p:spPr>
        <p:txBody>
          <a:bodyPr wrap="square" rtlCol="0">
            <a:spAutoFit/>
          </a:bodyPr>
          <a:lstStyle/>
          <a:p>
            <a:pPr algn="ctr"/>
            <a:r>
              <a:rPr lang="en-US" b="1" dirty="0" err="1"/>
              <a:t>Prevenzione</a:t>
            </a:r>
            <a:endParaRPr lang="it-IT" b="1" dirty="0"/>
          </a:p>
        </p:txBody>
      </p:sp>
      <p:sp>
        <p:nvSpPr>
          <p:cNvPr id="20" name="CasellaDiTesto 19">
            <a:extLst>
              <a:ext uri="{FF2B5EF4-FFF2-40B4-BE49-F238E27FC236}">
                <a16:creationId xmlns:a16="http://schemas.microsoft.com/office/drawing/2014/main" id="{2B72F477-F049-969A-80F9-4ADD3880F2CD}"/>
              </a:ext>
            </a:extLst>
          </p:cNvPr>
          <p:cNvSpPr txBox="1"/>
          <p:nvPr/>
        </p:nvSpPr>
        <p:spPr>
          <a:xfrm>
            <a:off x="4207780" y="370669"/>
            <a:ext cx="4003338" cy="369332"/>
          </a:xfrm>
          <a:prstGeom prst="rect">
            <a:avLst/>
          </a:prstGeom>
          <a:noFill/>
        </p:spPr>
        <p:txBody>
          <a:bodyPr wrap="square" rtlCol="0">
            <a:spAutoFit/>
          </a:bodyPr>
          <a:lstStyle/>
          <a:p>
            <a:pPr algn="ctr"/>
            <a:r>
              <a:rPr lang="en-US" b="1" dirty="0"/>
              <a:t>I nodi </a:t>
            </a:r>
            <a:r>
              <a:rPr lang="en-US" b="1" dirty="0" err="1"/>
              <a:t>della</a:t>
            </a:r>
            <a:r>
              <a:rPr lang="en-US" b="1" dirty="0"/>
              <a:t> rete </a:t>
            </a:r>
            <a:r>
              <a:rPr lang="en-US" b="1" dirty="0" err="1"/>
              <a:t>bariatrica</a:t>
            </a:r>
            <a:r>
              <a:rPr lang="en-US" b="1" dirty="0"/>
              <a:t> </a:t>
            </a:r>
            <a:r>
              <a:rPr lang="en-US" b="1" dirty="0" err="1"/>
              <a:t>nell’urgenza</a:t>
            </a:r>
            <a:endParaRPr lang="it-IT" b="1" dirty="0"/>
          </a:p>
        </p:txBody>
      </p:sp>
      <p:sp>
        <p:nvSpPr>
          <p:cNvPr id="21" name="Ovale 20">
            <a:extLst>
              <a:ext uri="{FF2B5EF4-FFF2-40B4-BE49-F238E27FC236}">
                <a16:creationId xmlns:a16="http://schemas.microsoft.com/office/drawing/2014/main" id="{57CFBF0A-A5D8-3898-D88F-77A0FACF2E81}"/>
              </a:ext>
            </a:extLst>
          </p:cNvPr>
          <p:cNvSpPr/>
          <p:nvPr/>
        </p:nvSpPr>
        <p:spPr>
          <a:xfrm>
            <a:off x="4704538" y="4407852"/>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2" name="CasellaDiTesto 21">
            <a:extLst>
              <a:ext uri="{FF2B5EF4-FFF2-40B4-BE49-F238E27FC236}">
                <a16:creationId xmlns:a16="http://schemas.microsoft.com/office/drawing/2014/main" id="{8036E11E-A9BD-C66C-F551-3C1DF96F7B3C}"/>
              </a:ext>
            </a:extLst>
          </p:cNvPr>
          <p:cNvSpPr txBox="1"/>
          <p:nvPr/>
        </p:nvSpPr>
        <p:spPr>
          <a:xfrm>
            <a:off x="5541745" y="4608444"/>
            <a:ext cx="1683620" cy="369332"/>
          </a:xfrm>
          <a:prstGeom prst="rect">
            <a:avLst/>
          </a:prstGeom>
          <a:noFill/>
        </p:spPr>
        <p:txBody>
          <a:bodyPr wrap="square" rtlCol="0">
            <a:spAutoFit/>
          </a:bodyPr>
          <a:lstStyle/>
          <a:p>
            <a:r>
              <a:rPr lang="en-US" b="1" dirty="0" err="1"/>
              <a:t>Appropriatezza</a:t>
            </a:r>
            <a:endParaRPr lang="it-IT" b="1" dirty="0"/>
          </a:p>
        </p:txBody>
      </p:sp>
      <p:sp>
        <p:nvSpPr>
          <p:cNvPr id="23" name="Ovale 22">
            <a:extLst>
              <a:ext uri="{FF2B5EF4-FFF2-40B4-BE49-F238E27FC236}">
                <a16:creationId xmlns:a16="http://schemas.microsoft.com/office/drawing/2014/main" id="{5B2AD6D8-AAFB-EEB3-6A8F-859794189008}"/>
              </a:ext>
            </a:extLst>
          </p:cNvPr>
          <p:cNvSpPr/>
          <p:nvPr/>
        </p:nvSpPr>
        <p:spPr>
          <a:xfrm>
            <a:off x="8572065" y="2405075"/>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4" name="Ovale 23">
            <a:extLst>
              <a:ext uri="{FF2B5EF4-FFF2-40B4-BE49-F238E27FC236}">
                <a16:creationId xmlns:a16="http://schemas.microsoft.com/office/drawing/2014/main" id="{0D277638-BADF-D01D-BEA8-72000CDA0212}"/>
              </a:ext>
            </a:extLst>
          </p:cNvPr>
          <p:cNvSpPr/>
          <p:nvPr/>
        </p:nvSpPr>
        <p:spPr>
          <a:xfrm>
            <a:off x="7658887" y="3211616"/>
            <a:ext cx="721895" cy="68339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5" name="CasellaDiTesto 24">
            <a:extLst>
              <a:ext uri="{FF2B5EF4-FFF2-40B4-BE49-F238E27FC236}">
                <a16:creationId xmlns:a16="http://schemas.microsoft.com/office/drawing/2014/main" id="{BBF0359D-7651-6911-63B7-D637533A922D}"/>
              </a:ext>
            </a:extLst>
          </p:cNvPr>
          <p:cNvSpPr txBox="1"/>
          <p:nvPr/>
        </p:nvSpPr>
        <p:spPr>
          <a:xfrm>
            <a:off x="8211117" y="3693142"/>
            <a:ext cx="1761423" cy="369332"/>
          </a:xfrm>
          <a:prstGeom prst="rect">
            <a:avLst/>
          </a:prstGeom>
          <a:noFill/>
        </p:spPr>
        <p:txBody>
          <a:bodyPr wrap="square" rtlCol="0">
            <a:spAutoFit/>
          </a:bodyPr>
          <a:lstStyle/>
          <a:p>
            <a:pPr algn="ctr"/>
            <a:r>
              <a:rPr lang="en-US" b="1" dirty="0" err="1"/>
              <a:t>Consapevolezza</a:t>
            </a:r>
            <a:endParaRPr lang="it-IT" b="1" dirty="0"/>
          </a:p>
        </p:txBody>
      </p:sp>
    </p:spTree>
    <p:extLst>
      <p:ext uri="{BB962C8B-B14F-4D97-AF65-F5344CB8AC3E}">
        <p14:creationId xmlns:p14="http://schemas.microsoft.com/office/powerpoint/2010/main" val="32769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anim calcmode="lin" valueType="num">
                                      <p:cBhvr>
                                        <p:cTn id="78" dur="1000" fill="hold"/>
                                        <p:tgtEl>
                                          <p:spTgt spid="10"/>
                                        </p:tgtEl>
                                        <p:attrNameLst>
                                          <p:attrName>ppt_x</p:attrName>
                                        </p:attrNameLst>
                                      </p:cBhvr>
                                      <p:tavLst>
                                        <p:tav tm="0">
                                          <p:val>
                                            <p:strVal val="#ppt_x"/>
                                          </p:val>
                                        </p:tav>
                                        <p:tav tm="100000">
                                          <p:val>
                                            <p:strVal val="#ppt_x"/>
                                          </p:val>
                                        </p:tav>
                                      </p:tavLst>
                                    </p:anim>
                                    <p:anim calcmode="lin" valueType="num">
                                      <p:cBhvr>
                                        <p:cTn id="7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1000"/>
                                        <p:tgtEl>
                                          <p:spTgt spid="11"/>
                                        </p:tgtEl>
                                      </p:cBhvr>
                                    </p:animEffect>
                                    <p:anim calcmode="lin" valueType="num">
                                      <p:cBhvr>
                                        <p:cTn id="92" dur="1000" fill="hold"/>
                                        <p:tgtEl>
                                          <p:spTgt spid="11"/>
                                        </p:tgtEl>
                                        <p:attrNameLst>
                                          <p:attrName>ppt_x</p:attrName>
                                        </p:attrNameLst>
                                      </p:cBhvr>
                                      <p:tavLst>
                                        <p:tav tm="0">
                                          <p:val>
                                            <p:strVal val="#ppt_x"/>
                                          </p:val>
                                        </p:tav>
                                        <p:tav tm="100000">
                                          <p:val>
                                            <p:strVal val="#ppt_x"/>
                                          </p:val>
                                        </p:tav>
                                      </p:tavLst>
                                    </p:anim>
                                    <p:anim calcmode="lin" valueType="num">
                                      <p:cBhvr>
                                        <p:cTn id="9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1000"/>
                                        <p:tgtEl>
                                          <p:spTgt spid="25"/>
                                        </p:tgtEl>
                                      </p:cBhvr>
                                    </p:animEffect>
                                    <p:anim calcmode="lin" valueType="num">
                                      <p:cBhvr>
                                        <p:cTn id="113" dur="1000" fill="hold"/>
                                        <p:tgtEl>
                                          <p:spTgt spid="25"/>
                                        </p:tgtEl>
                                        <p:attrNameLst>
                                          <p:attrName>ppt_x</p:attrName>
                                        </p:attrNameLst>
                                      </p:cBhvr>
                                      <p:tavLst>
                                        <p:tav tm="0">
                                          <p:val>
                                            <p:strVal val="#ppt_x"/>
                                          </p:val>
                                        </p:tav>
                                        <p:tav tm="100000">
                                          <p:val>
                                            <p:strVal val="#ppt_x"/>
                                          </p:val>
                                        </p:tav>
                                      </p:tavLst>
                                    </p:anim>
                                    <p:anim calcmode="lin" valueType="num">
                                      <p:cBhvr>
                                        <p:cTn id="1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animBg="1"/>
      <p:bldP spid="16" grpId="0"/>
      <p:bldP spid="17" grpId="0"/>
      <p:bldP spid="19" grpId="0"/>
      <p:bldP spid="21" grpId="0" animBg="1"/>
      <p:bldP spid="22" grpId="0"/>
      <p:bldP spid="23" grpId="0" animBg="1"/>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98239-FC50-465D-A14F-289FD0F46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0F362-DC90-82FD-7D19-AA7CD3EE3DB4}"/>
              </a:ext>
            </a:extLst>
          </p:cNvPr>
          <p:cNvSpPr txBox="1">
            <a:spLocks/>
          </p:cNvSpPr>
          <p:nvPr/>
        </p:nvSpPr>
        <p:spPr>
          <a:xfrm>
            <a:off x="1" y="0"/>
            <a:ext cx="12192000" cy="355205"/>
          </a:xfrm>
          <a:prstGeom prst="rect">
            <a:avLst/>
          </a:prstGeom>
          <a:solidFill>
            <a:srgbClr val="7D99D9"/>
          </a:solidFill>
          <a:ln w="50800">
            <a:noFill/>
          </a:ln>
        </p:spPr>
        <p:txBody>
          <a:bodyPr vert="horz" lIns="438912" tIns="219456" rIns="438912" bIns="219456" rtlCol="0" anchor="ctr">
            <a:noAutofit/>
          </a:bodyPr>
          <a:lstStyle>
            <a:lvl1pPr algn="ctr" defTabSz="4389120" rtl="0" eaLnBrk="1" latinLnBrk="0" hangingPunct="1">
              <a:lnSpc>
                <a:spcPct val="90000"/>
              </a:lnSpc>
              <a:spcBef>
                <a:spcPct val="0"/>
              </a:spcBef>
              <a:buNone/>
              <a:defRPr sz="21100" kern="1200">
                <a:solidFill>
                  <a:schemeClr val="tx1"/>
                </a:solidFill>
                <a:latin typeface="+mj-lt"/>
                <a:ea typeface="+mj-ea"/>
                <a:cs typeface="+mj-cs"/>
              </a:defRPr>
            </a:lvl1pPr>
          </a:lstStyle>
          <a:p>
            <a:r>
              <a:rPr lang="it-IT" sz="2400" b="1">
                <a:solidFill>
                  <a:schemeClr val="bg1"/>
                </a:solidFill>
              </a:rPr>
              <a:t>Focus sull'importanza di una rete bariatrica nell'urgenza</a:t>
            </a:r>
            <a:endParaRPr lang="en-US" altLang="en-US" sz="2400" b="1" dirty="0">
              <a:solidFill>
                <a:schemeClr val="bg1"/>
              </a:solidFill>
              <a:cs typeface="Times New Roman" panose="02020603050405020304" pitchFamily="18" charset="0"/>
            </a:endParaRPr>
          </a:p>
        </p:txBody>
      </p:sp>
      <p:pic>
        <p:nvPicPr>
          <p:cNvPr id="3" name="Immagine 2">
            <a:extLst>
              <a:ext uri="{FF2B5EF4-FFF2-40B4-BE49-F238E27FC236}">
                <a16:creationId xmlns:a16="http://schemas.microsoft.com/office/drawing/2014/main" id="{FE228B33-8D59-918A-935B-D3898A117268}"/>
              </a:ext>
            </a:extLst>
          </p:cNvPr>
          <p:cNvPicPr>
            <a:picLocks noChangeAspect="1"/>
          </p:cNvPicPr>
          <p:nvPr/>
        </p:nvPicPr>
        <p:blipFill>
          <a:blip r:embed="rId2"/>
          <a:stretch>
            <a:fillRect/>
          </a:stretch>
        </p:blipFill>
        <p:spPr>
          <a:xfrm>
            <a:off x="0" y="434650"/>
            <a:ext cx="4793381" cy="1796896"/>
          </a:xfrm>
          <a:prstGeom prst="rect">
            <a:avLst/>
          </a:prstGeom>
        </p:spPr>
      </p:pic>
      <p:sp>
        <p:nvSpPr>
          <p:cNvPr id="4" name="CasellaDiTesto 3">
            <a:extLst>
              <a:ext uri="{FF2B5EF4-FFF2-40B4-BE49-F238E27FC236}">
                <a16:creationId xmlns:a16="http://schemas.microsoft.com/office/drawing/2014/main" id="{1FCE5B22-6948-5B2F-0BAB-37EBAC0B4EB2}"/>
              </a:ext>
            </a:extLst>
          </p:cNvPr>
          <p:cNvSpPr txBox="1"/>
          <p:nvPr/>
        </p:nvSpPr>
        <p:spPr>
          <a:xfrm>
            <a:off x="2452038" y="669501"/>
            <a:ext cx="690905" cy="369332"/>
          </a:xfrm>
          <a:prstGeom prst="rect">
            <a:avLst/>
          </a:prstGeom>
          <a:noFill/>
          <a:ln>
            <a:solidFill>
              <a:srgbClr val="000090"/>
            </a:solidFill>
          </a:ln>
        </p:spPr>
        <p:txBody>
          <a:bodyPr wrap="square" rtlCol="0">
            <a:spAutoFit/>
          </a:bodyPr>
          <a:lstStyle/>
          <a:p>
            <a:r>
              <a:rPr lang="it-IT" b="1" dirty="0">
                <a:solidFill>
                  <a:srgbClr val="000090"/>
                </a:solidFill>
              </a:rPr>
              <a:t>2013</a:t>
            </a:r>
          </a:p>
        </p:txBody>
      </p:sp>
      <p:sp>
        <p:nvSpPr>
          <p:cNvPr id="6" name="CasellaDiTesto 5">
            <a:extLst>
              <a:ext uri="{FF2B5EF4-FFF2-40B4-BE49-F238E27FC236}">
                <a16:creationId xmlns:a16="http://schemas.microsoft.com/office/drawing/2014/main" id="{FA99FBB7-9E64-15A8-1EEE-DF415154D9C8}"/>
              </a:ext>
            </a:extLst>
          </p:cNvPr>
          <p:cNvSpPr txBox="1"/>
          <p:nvPr/>
        </p:nvSpPr>
        <p:spPr>
          <a:xfrm>
            <a:off x="0" y="6627168"/>
            <a:ext cx="9143198" cy="230832"/>
          </a:xfrm>
          <a:prstGeom prst="rect">
            <a:avLst/>
          </a:prstGeom>
          <a:noFill/>
        </p:spPr>
        <p:txBody>
          <a:bodyPr wrap="square">
            <a:spAutoFit/>
          </a:bodyPr>
          <a:lstStyle/>
          <a:p>
            <a:r>
              <a:rPr lang="en-US"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Hussain A, El-Hasani S. Bariatric emergencies: current evidence and strategies of management. </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World J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Emerg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Surg</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2013 </a:t>
            </a:r>
            <a:r>
              <a:rPr lang="it-IT" sz="900" dirty="0" err="1">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Dec</a:t>
            </a:r>
            <a:r>
              <a:rPr lang="it-IT" sz="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29;8(1):58.</a:t>
            </a:r>
            <a:endParaRPr lang="it-IT" sz="900" dirty="0">
              <a:solidFill>
                <a:schemeClr val="accent1"/>
              </a:solidFill>
            </a:endParaRPr>
          </a:p>
        </p:txBody>
      </p:sp>
      <p:sp>
        <p:nvSpPr>
          <p:cNvPr id="8" name="CasellaDiTesto 7">
            <a:extLst>
              <a:ext uri="{FF2B5EF4-FFF2-40B4-BE49-F238E27FC236}">
                <a16:creationId xmlns:a16="http://schemas.microsoft.com/office/drawing/2014/main" id="{9B3FD891-B55E-5B45-9692-ED4EA4FF52AC}"/>
              </a:ext>
            </a:extLst>
          </p:cNvPr>
          <p:cNvSpPr txBox="1"/>
          <p:nvPr/>
        </p:nvSpPr>
        <p:spPr>
          <a:xfrm>
            <a:off x="5021980" y="669501"/>
            <a:ext cx="7170019" cy="2308324"/>
          </a:xfrm>
          <a:prstGeom prst="rect">
            <a:avLst/>
          </a:prstGeom>
          <a:noFill/>
        </p:spPr>
        <p:txBody>
          <a:bodyPr wrap="square">
            <a:spAutoFit/>
          </a:bodyPr>
          <a:lstStyle/>
          <a:p>
            <a:pPr algn="ctr"/>
            <a:r>
              <a:rPr lang="en-US" b="1" dirty="0"/>
              <a:t>Key points</a:t>
            </a:r>
          </a:p>
          <a:p>
            <a:pPr marL="285750" indent="-285750" algn="just">
              <a:buFont typeface="Arial" panose="020B0604020202020204" pitchFamily="34" charset="0"/>
              <a:buChar char="•"/>
            </a:pPr>
            <a:r>
              <a:rPr lang="en-US" sz="1400" dirty="0"/>
              <a:t>The demand for MBS is increasing and the postoperative complications are seen more frequently. </a:t>
            </a:r>
          </a:p>
          <a:p>
            <a:pPr marL="285750" indent="-285750" algn="just">
              <a:buFont typeface="Arial" panose="020B0604020202020204" pitchFamily="34" charset="0"/>
              <a:buChar char="•"/>
            </a:pPr>
            <a:r>
              <a:rPr lang="en-US" sz="1400" dirty="0"/>
              <a:t>MBS were increasingly seen in the Accident and Emergency departments, the serious outcomes were reported following MBS operations .</a:t>
            </a:r>
          </a:p>
          <a:p>
            <a:pPr marL="285750" indent="-285750" algn="just">
              <a:buFont typeface="Arial" panose="020B0604020202020204" pitchFamily="34" charset="0"/>
              <a:buChar char="•"/>
            </a:pPr>
            <a:r>
              <a:rPr lang="en-US" sz="1400" dirty="0"/>
              <a:t>The causes were </a:t>
            </a:r>
            <a:r>
              <a:rPr lang="en-US" sz="1400" b="1" dirty="0">
                <a:solidFill>
                  <a:schemeClr val="accent1"/>
                </a:solidFill>
              </a:rPr>
              <a:t>technical errors</a:t>
            </a:r>
            <a:r>
              <a:rPr lang="en-US" sz="1400" dirty="0"/>
              <a:t>, </a:t>
            </a:r>
            <a:r>
              <a:rPr lang="en-US" sz="1400" b="1" dirty="0">
                <a:solidFill>
                  <a:schemeClr val="accent1"/>
                </a:solidFill>
              </a:rPr>
              <a:t>suboptimal evaluation</a:t>
            </a:r>
            <a:r>
              <a:rPr lang="en-US" sz="1400" dirty="0"/>
              <a:t>, </a:t>
            </a:r>
            <a:r>
              <a:rPr lang="en-US" sz="1400" b="1" dirty="0">
                <a:solidFill>
                  <a:schemeClr val="accent1"/>
                </a:solidFill>
              </a:rPr>
              <a:t>failure of effective communication with bariatric teams who performed the initial operation</a:t>
            </a:r>
            <a:r>
              <a:rPr lang="en-US" sz="1400" dirty="0"/>
              <a:t>, </a:t>
            </a:r>
            <a:r>
              <a:rPr lang="en-US" sz="1400" b="1" dirty="0">
                <a:solidFill>
                  <a:schemeClr val="accent1"/>
                </a:solidFill>
              </a:rPr>
              <a:t>patients’ factors</a:t>
            </a:r>
            <a:r>
              <a:rPr lang="en-US" sz="1400" dirty="0"/>
              <a:t>, and </a:t>
            </a:r>
            <a:r>
              <a:rPr lang="en-US" sz="1400" b="1" dirty="0">
                <a:solidFill>
                  <a:schemeClr val="accent1"/>
                </a:solidFill>
              </a:rPr>
              <a:t>delay in the presentation</a:t>
            </a:r>
            <a:r>
              <a:rPr lang="en-US" sz="1400" dirty="0"/>
              <a:t>. </a:t>
            </a:r>
          </a:p>
          <a:p>
            <a:pPr marL="285750" indent="-285750" algn="just">
              <a:buFont typeface="Arial" panose="020B0604020202020204" pitchFamily="34" charset="0"/>
              <a:buChar char="•"/>
            </a:pPr>
            <a:r>
              <a:rPr lang="en-US" sz="1400" dirty="0"/>
              <a:t>The mortality ranged from 0.14%-2.2% and increased for revisional surgery to 6.5% (p = 0.002). </a:t>
            </a:r>
          </a:p>
        </p:txBody>
      </p:sp>
      <p:pic>
        <p:nvPicPr>
          <p:cNvPr id="9" name="Immagine 8">
            <a:extLst>
              <a:ext uri="{FF2B5EF4-FFF2-40B4-BE49-F238E27FC236}">
                <a16:creationId xmlns:a16="http://schemas.microsoft.com/office/drawing/2014/main" id="{E847C2DB-850A-6B80-E958-BC999E9FFDF9}"/>
              </a:ext>
            </a:extLst>
          </p:cNvPr>
          <p:cNvPicPr>
            <a:picLocks noChangeAspect="1"/>
          </p:cNvPicPr>
          <p:nvPr/>
        </p:nvPicPr>
        <p:blipFill>
          <a:blip r:embed="rId3"/>
          <a:stretch>
            <a:fillRect/>
          </a:stretch>
        </p:blipFill>
        <p:spPr>
          <a:xfrm>
            <a:off x="215099" y="3938027"/>
            <a:ext cx="5397811" cy="2485323"/>
          </a:xfrm>
          <a:prstGeom prst="rect">
            <a:avLst/>
          </a:prstGeom>
        </p:spPr>
      </p:pic>
      <p:sp>
        <p:nvSpPr>
          <p:cNvPr id="11" name="CasellaDiTesto 10">
            <a:extLst>
              <a:ext uri="{FF2B5EF4-FFF2-40B4-BE49-F238E27FC236}">
                <a16:creationId xmlns:a16="http://schemas.microsoft.com/office/drawing/2014/main" id="{E216AAC6-18B7-8DBE-BAB8-EC5D7398096A}"/>
              </a:ext>
            </a:extLst>
          </p:cNvPr>
          <p:cNvSpPr txBox="1"/>
          <p:nvPr/>
        </p:nvSpPr>
        <p:spPr>
          <a:xfrm>
            <a:off x="6096000" y="4691259"/>
            <a:ext cx="5736658" cy="978858"/>
          </a:xfrm>
          <a:prstGeom prst="rect">
            <a:avLst/>
          </a:prstGeom>
          <a:noFill/>
        </p:spPr>
        <p:txBody>
          <a:bodyPr wrap="square">
            <a:spAutoFit/>
          </a:bodyPr>
          <a:lstStyle/>
          <a:p>
            <a:pPr marL="0" marR="0" algn="ctr">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Pooled data of 830,998 patients-</a:t>
            </a:r>
          </a:p>
          <a:p>
            <a:pPr marL="0" marR="0" algn="ctr">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Majority of the current body of knowledge was</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reported by retrospective and observational studies</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5935178"/>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1896</TotalTime>
  <Words>3907</Words>
  <Application>Microsoft Office PowerPoint</Application>
  <PresentationFormat>Widescreen</PresentationFormat>
  <Paragraphs>218</Paragraphs>
  <Slides>34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34</vt:i4>
      </vt:variant>
    </vt:vector>
  </HeadingPairs>
  <TitlesOfParts>
    <vt:vector size="39" baseType="lpstr">
      <vt:lpstr>Arial</vt:lpstr>
      <vt:lpstr>Calibri</vt:lpstr>
      <vt:lpstr>Times New Roman</vt:lpstr>
      <vt:lpstr>Wingdings</vt:lpstr>
      <vt:lpstr>RetrospectVTI</vt:lpstr>
      <vt:lpstr>Focus sull'importanza di una rete bariatrica nell'urgenza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Amanda Belluzzi</cp:lastModifiedBy>
  <cp:revision>58</cp:revision>
  <dcterms:created xsi:type="dcterms:W3CDTF">2022-02-27T17:36:31Z</dcterms:created>
  <dcterms:modified xsi:type="dcterms:W3CDTF">2025-10-13T06:39:40Z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